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League Spartan" charset="1" panose="00000800000000000000"/>
      <p:regular r:id="rId14"/>
    </p:embeddedFont>
    <p:embeddedFont>
      <p:font typeface="Canva Sans Bold" charset="1" panose="020B0803030501040103"/>
      <p:regular r:id="rId15"/>
    </p:embeddedFont>
    <p:embeddedFont>
      <p:font typeface="Montserrat Bold" charset="1" panose="00000800000000000000"/>
      <p:regular r:id="rId16"/>
    </p:embeddedFont>
    <p:embeddedFont>
      <p:font typeface="Montserrat" charset="1" panose="000005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21.png" Type="http://schemas.openxmlformats.org/officeDocument/2006/relationships/image"/><Relationship Id="rId14" Target="../media/image22.png" Type="http://schemas.openxmlformats.org/officeDocument/2006/relationships/image"/><Relationship Id="rId15" Target="../media/image23.svg" Type="http://schemas.openxmlformats.org/officeDocument/2006/relationships/image"/><Relationship Id="rId2" Target="../media/image1.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7.svg" Type="http://schemas.openxmlformats.org/officeDocument/2006/relationships/image"/><Relationship Id="rId11" Target="../media/image28.png" Type="http://schemas.openxmlformats.org/officeDocument/2006/relationships/image"/><Relationship Id="rId12" Target="../media/image29.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32.png" Type="http://schemas.openxmlformats.org/officeDocument/2006/relationships/image"/><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42.pn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8.png" Type="http://schemas.openxmlformats.org/officeDocument/2006/relationships/image"/><Relationship Id="rId11" Target="../media/image39.svg" Type="http://schemas.openxmlformats.org/officeDocument/2006/relationships/image"/><Relationship Id="rId12" Target="../media/image40.png" Type="http://schemas.openxmlformats.org/officeDocument/2006/relationships/image"/><Relationship Id="rId13" Target="../media/image41.svg" Type="http://schemas.openxmlformats.org/officeDocument/2006/relationships/image"/><Relationship Id="rId14" Target="../media/image30.png" Type="http://schemas.openxmlformats.org/officeDocument/2006/relationships/image"/><Relationship Id="rId15" Target="../media/image31.svg" Type="http://schemas.openxmlformats.org/officeDocument/2006/relationships/image"/><Relationship Id="rId16" Target="../media/image43.png" Type="http://schemas.openxmlformats.org/officeDocument/2006/relationships/image"/><Relationship Id="rId17" Target="../media/image44.png" Type="http://schemas.openxmlformats.org/officeDocument/2006/relationships/image"/><Relationship Id="rId18" Target="../media/image45.png" Type="http://schemas.openxmlformats.org/officeDocument/2006/relationships/image"/><Relationship Id="rId19" Target="../media/image46.pn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5.png" Type="http://schemas.openxmlformats.org/officeDocument/2006/relationships/image"/><Relationship Id="rId8" Target="../media/image36.png" Type="http://schemas.openxmlformats.org/officeDocument/2006/relationships/image"/><Relationship Id="rId9" Target="../media/image3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png" Type="http://schemas.openxmlformats.org/officeDocument/2006/relationships/image"/><Relationship Id="rId12" Target="../media/image41.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47.png" Type="http://schemas.openxmlformats.org/officeDocument/2006/relationships/image"/><Relationship Id="rId16" Target="../media/image48.png" Type="http://schemas.openxmlformats.org/officeDocument/2006/relationships/image"/><Relationship Id="rId17" Target="../media/image49.pn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1.svg" Type="http://schemas.openxmlformats.org/officeDocument/2006/relationships/image"/><Relationship Id="rId11" Target="../media/image54.png" Type="http://schemas.openxmlformats.org/officeDocument/2006/relationships/image"/><Relationship Id="rId12" Target="../media/image55.pn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50.png" Type="http://schemas.openxmlformats.org/officeDocument/2006/relationships/image"/><Relationship Id="rId6" Target="../media/image51.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3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11" Target="../media/image60.png" Type="http://schemas.openxmlformats.org/officeDocument/2006/relationships/image"/><Relationship Id="rId12" Target="../media/image61.svg" Type="http://schemas.openxmlformats.org/officeDocument/2006/relationships/image"/><Relationship Id="rId13" Target="../media/image30.png" Type="http://schemas.openxmlformats.org/officeDocument/2006/relationships/image"/><Relationship Id="rId14" Target="../media/image31.svg" Type="http://schemas.openxmlformats.org/officeDocument/2006/relationships/image"/><Relationship Id="rId15" Target="../media/image62.png" Type="http://schemas.openxmlformats.org/officeDocument/2006/relationships/image"/><Relationship Id="rId16" Target="../media/image63.svg" Type="http://schemas.openxmlformats.org/officeDocument/2006/relationships/image"/><Relationship Id="rId2" Target="../media/image1.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56.png" Type="http://schemas.openxmlformats.org/officeDocument/2006/relationships/image"/><Relationship Id="rId6" Target="../media/image57.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5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5" id="5"/>
          <p:cNvSpPr/>
          <p:nvPr/>
        </p:nvSpPr>
        <p:spPr>
          <a:xfrm>
            <a:off x="2246475" y="2628739"/>
            <a:ext cx="0" cy="5274854"/>
          </a:xfrm>
          <a:prstGeom prst="line">
            <a:avLst/>
          </a:prstGeom>
          <a:ln cap="flat" w="38100">
            <a:solidFill>
              <a:srgbClr val="040912"/>
            </a:solidFill>
            <a:prstDash val="solid"/>
            <a:headEnd type="none" len="sm" w="sm"/>
            <a:tailEnd type="none" len="sm" w="sm"/>
          </a:ln>
        </p:spPr>
      </p:sp>
      <p:sp>
        <p:nvSpPr>
          <p:cNvPr name="Freeform 6" id="6"/>
          <p:cNvSpPr/>
          <p:nvPr/>
        </p:nvSpPr>
        <p:spPr>
          <a:xfrm flipH="false" flipV="false" rot="0">
            <a:off x="4009339" y="8812402"/>
            <a:ext cx="1056718" cy="446463"/>
          </a:xfrm>
          <a:custGeom>
            <a:avLst/>
            <a:gdLst/>
            <a:ahLst/>
            <a:cxnLst/>
            <a:rect r="r" b="b" t="t" l="l"/>
            <a:pathLst>
              <a:path h="446463" w="1056718">
                <a:moveTo>
                  <a:pt x="0" y="0"/>
                </a:moveTo>
                <a:lnTo>
                  <a:pt x="1056718" y="0"/>
                </a:lnTo>
                <a:lnTo>
                  <a:pt x="1056718" y="446464"/>
                </a:lnTo>
                <a:lnTo>
                  <a:pt x="0" y="44646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952500" y="8383057"/>
            <a:ext cx="3811614" cy="381161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10" id="10"/>
          <p:cNvGrpSpPr/>
          <p:nvPr/>
        </p:nvGrpSpPr>
        <p:grpSpPr>
          <a:xfrm rot="0">
            <a:off x="16494678" y="-251854"/>
            <a:ext cx="2561108" cy="2561108"/>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3" id="13"/>
          <p:cNvSpPr/>
          <p:nvPr/>
        </p:nvSpPr>
        <p:spPr>
          <a:xfrm flipH="false" flipV="false" rot="0">
            <a:off x="-603018" y="7477264"/>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7">
              <a:extLst>
                <a:ext uri="{96DAC541-7B7A-43D3-8B79-37D633B846F1}">
                  <asvg:svgBlip xmlns:asvg="http://schemas.microsoft.com/office/drawing/2016/SVG/main" r:embed="rId8"/>
                </a:ext>
              </a:extLst>
            </a:blip>
            <a:stretch>
              <a:fillRect l="0" t="-23504" r="-25074" b="0"/>
            </a:stretch>
          </a:blipFill>
        </p:spPr>
      </p:sp>
      <p:sp>
        <p:nvSpPr>
          <p:cNvPr name="Freeform 14" id="14"/>
          <p:cNvSpPr/>
          <p:nvPr/>
        </p:nvSpPr>
        <p:spPr>
          <a:xfrm flipH="false" flipV="false" rot="0">
            <a:off x="16896910" y="1730185"/>
            <a:ext cx="1143599" cy="1158137"/>
          </a:xfrm>
          <a:custGeom>
            <a:avLst/>
            <a:gdLst/>
            <a:ahLst/>
            <a:cxnLst/>
            <a:rect r="r" b="b" t="t" l="l"/>
            <a:pathLst>
              <a:path h="1158137" w="1143599">
                <a:moveTo>
                  <a:pt x="0" y="0"/>
                </a:moveTo>
                <a:lnTo>
                  <a:pt x="1143599" y="0"/>
                </a:lnTo>
                <a:lnTo>
                  <a:pt x="1143599" y="1158137"/>
                </a:lnTo>
                <a:lnTo>
                  <a:pt x="0" y="1158137"/>
                </a:lnTo>
                <a:lnTo>
                  <a:pt x="0" y="0"/>
                </a:lnTo>
                <a:close/>
              </a:path>
            </a:pathLst>
          </a:custGeom>
          <a:blipFill>
            <a:blip r:embed="rId7">
              <a:extLst>
                <a:ext uri="{96DAC541-7B7A-43D3-8B79-37D633B846F1}">
                  <asvg:svgBlip xmlns:asvg="http://schemas.microsoft.com/office/drawing/2016/SVG/main" r:embed="rId8"/>
                </a:ext>
              </a:extLst>
            </a:blip>
            <a:stretch>
              <a:fillRect l="0" t="-23504" r="-25074" b="0"/>
            </a:stretch>
          </a:blipFill>
        </p:spPr>
      </p:sp>
      <p:sp>
        <p:nvSpPr>
          <p:cNvPr name="Freeform 15" id="15"/>
          <p:cNvSpPr/>
          <p:nvPr/>
        </p:nvSpPr>
        <p:spPr>
          <a:xfrm flipH="false" flipV="false" rot="0">
            <a:off x="8870046" y="-734592"/>
            <a:ext cx="3557976" cy="2606217"/>
          </a:xfrm>
          <a:custGeom>
            <a:avLst/>
            <a:gdLst/>
            <a:ahLst/>
            <a:cxnLst/>
            <a:rect r="r" b="b" t="t" l="l"/>
            <a:pathLst>
              <a:path h="2606217" w="3557976">
                <a:moveTo>
                  <a:pt x="0" y="0"/>
                </a:moveTo>
                <a:lnTo>
                  <a:pt x="3557976" y="0"/>
                </a:lnTo>
                <a:lnTo>
                  <a:pt x="3557976" y="2606217"/>
                </a:lnTo>
                <a:lnTo>
                  <a:pt x="0" y="2606217"/>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6" id="16"/>
          <p:cNvSpPr/>
          <p:nvPr/>
        </p:nvSpPr>
        <p:spPr>
          <a:xfrm flipH="false" flipV="false" rot="-10282169">
            <a:off x="6397013" y="8518504"/>
            <a:ext cx="3424988" cy="2667209"/>
          </a:xfrm>
          <a:custGeom>
            <a:avLst/>
            <a:gdLst/>
            <a:ahLst/>
            <a:cxnLst/>
            <a:rect r="r" b="b" t="t" l="l"/>
            <a:pathLst>
              <a:path h="2667209" w="3424988">
                <a:moveTo>
                  <a:pt x="0" y="0"/>
                </a:moveTo>
                <a:lnTo>
                  <a:pt x="3424987" y="0"/>
                </a:lnTo>
                <a:lnTo>
                  <a:pt x="3424987" y="2667209"/>
                </a:lnTo>
                <a:lnTo>
                  <a:pt x="0" y="2667209"/>
                </a:lnTo>
                <a:lnTo>
                  <a:pt x="0" y="0"/>
                </a:lnTo>
                <a:close/>
              </a:path>
            </a:pathLst>
          </a:custGeom>
          <a:blipFill>
            <a:blip r:embed="rId11">
              <a:alphaModFix amt="19999"/>
              <a:extLst>
                <a:ext uri="{96DAC541-7B7A-43D3-8B79-37D633B846F1}">
                  <asvg:svgBlip xmlns:asvg="http://schemas.microsoft.com/office/drawing/2016/SVG/main" r:embed="rId12"/>
                </a:ext>
              </a:extLst>
            </a:blip>
            <a:stretch>
              <a:fillRect l="0" t="0" r="0" b="0"/>
            </a:stretch>
          </a:blipFill>
        </p:spPr>
      </p:sp>
      <p:grpSp>
        <p:nvGrpSpPr>
          <p:cNvPr name="Group 17" id="17"/>
          <p:cNvGrpSpPr/>
          <p:nvPr/>
        </p:nvGrpSpPr>
        <p:grpSpPr>
          <a:xfrm rot="0">
            <a:off x="0" y="0"/>
            <a:ext cx="7085539" cy="586451"/>
            <a:chOff x="0" y="0"/>
            <a:chExt cx="1866150" cy="154456"/>
          </a:xfrm>
        </p:grpSpPr>
        <p:sp>
          <p:nvSpPr>
            <p:cNvPr name="Freeform 18" id="18"/>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9" id="19"/>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20" id="20"/>
          <p:cNvGrpSpPr/>
          <p:nvPr/>
        </p:nvGrpSpPr>
        <p:grpSpPr>
          <a:xfrm rot="0">
            <a:off x="11202461" y="9700549"/>
            <a:ext cx="7085539" cy="586451"/>
            <a:chOff x="0" y="0"/>
            <a:chExt cx="1866150" cy="154456"/>
          </a:xfrm>
        </p:grpSpPr>
        <p:sp>
          <p:nvSpPr>
            <p:cNvPr name="Freeform 21" id="21"/>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22" id="22"/>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TextBox 23" id="23"/>
          <p:cNvSpPr txBox="true"/>
          <p:nvPr/>
        </p:nvSpPr>
        <p:spPr>
          <a:xfrm rot="0">
            <a:off x="2793116" y="3471759"/>
            <a:ext cx="11886116" cy="3886200"/>
          </a:xfrm>
          <a:prstGeom prst="rect">
            <a:avLst/>
          </a:prstGeom>
        </p:spPr>
        <p:txBody>
          <a:bodyPr anchor="t" rtlCol="false" tIns="0" lIns="0" bIns="0" rIns="0">
            <a:spAutoFit/>
          </a:bodyPr>
          <a:lstStyle/>
          <a:p>
            <a:pPr algn="l">
              <a:lnSpc>
                <a:spcPts val="7679"/>
              </a:lnSpc>
            </a:pPr>
            <a:r>
              <a:rPr lang="en-US" sz="6399">
                <a:solidFill>
                  <a:srgbClr val="040912"/>
                </a:solidFill>
                <a:latin typeface="League Spartan"/>
                <a:ea typeface="League Spartan"/>
                <a:cs typeface="League Spartan"/>
                <a:sym typeface="League Spartan"/>
              </a:rPr>
              <a:t>WISCONSIN DIAGNOSTIC BREAST CANCER USING  RANDOM FOREST CLASSIFICATION</a:t>
            </a:r>
          </a:p>
        </p:txBody>
      </p:sp>
      <p:sp>
        <p:nvSpPr>
          <p:cNvPr name="Freeform 24" id="24"/>
          <p:cNvSpPr/>
          <p:nvPr/>
        </p:nvSpPr>
        <p:spPr>
          <a:xfrm flipH="false" flipV="false" rot="0">
            <a:off x="1552276" y="914579"/>
            <a:ext cx="3513780" cy="1065115"/>
          </a:xfrm>
          <a:custGeom>
            <a:avLst/>
            <a:gdLst/>
            <a:ahLst/>
            <a:cxnLst/>
            <a:rect r="r" b="b" t="t" l="l"/>
            <a:pathLst>
              <a:path h="1065115" w="3513780">
                <a:moveTo>
                  <a:pt x="0" y="0"/>
                </a:moveTo>
                <a:lnTo>
                  <a:pt x="3513781" y="0"/>
                </a:lnTo>
                <a:lnTo>
                  <a:pt x="3513781" y="1065115"/>
                </a:lnTo>
                <a:lnTo>
                  <a:pt x="0" y="1065115"/>
                </a:lnTo>
                <a:lnTo>
                  <a:pt x="0" y="0"/>
                </a:lnTo>
                <a:close/>
              </a:path>
            </a:pathLst>
          </a:custGeom>
          <a:blipFill>
            <a:blip r:embed="rId13"/>
            <a:stretch>
              <a:fillRect l="0" t="0" r="0" b="0"/>
            </a:stretch>
          </a:blipFill>
        </p:spPr>
      </p:sp>
      <p:sp>
        <p:nvSpPr>
          <p:cNvPr name="TextBox 25" id="25"/>
          <p:cNvSpPr txBox="true"/>
          <p:nvPr/>
        </p:nvSpPr>
        <p:spPr>
          <a:xfrm rot="0">
            <a:off x="2793116" y="2533489"/>
            <a:ext cx="8894379" cy="582930"/>
          </a:xfrm>
          <a:prstGeom prst="rect">
            <a:avLst/>
          </a:prstGeom>
        </p:spPr>
        <p:txBody>
          <a:bodyPr anchor="t" rtlCol="false" tIns="0" lIns="0" bIns="0" rIns="0">
            <a:spAutoFit/>
          </a:bodyPr>
          <a:lstStyle/>
          <a:p>
            <a:pPr algn="l">
              <a:lnSpc>
                <a:spcPts val="4800"/>
              </a:lnSpc>
            </a:pPr>
            <a:r>
              <a:rPr lang="en-US" sz="3200" b="true">
                <a:solidFill>
                  <a:srgbClr val="0B315E"/>
                </a:solidFill>
                <a:latin typeface="Canva Sans Bold"/>
                <a:ea typeface="Canva Sans Bold"/>
                <a:cs typeface="Canva Sans Bold"/>
                <a:sym typeface="Canva Sans Bold"/>
              </a:rPr>
              <a:t>DIGITAL SKILL FAIR DATA SCIENCE 35.0</a:t>
            </a:r>
          </a:p>
        </p:txBody>
      </p:sp>
      <p:sp>
        <p:nvSpPr>
          <p:cNvPr name="TextBox 26" id="26"/>
          <p:cNvSpPr txBox="true"/>
          <p:nvPr/>
        </p:nvSpPr>
        <p:spPr>
          <a:xfrm rot="0">
            <a:off x="12331484" y="9155251"/>
            <a:ext cx="4927816" cy="396240"/>
          </a:xfrm>
          <a:prstGeom prst="rect">
            <a:avLst/>
          </a:prstGeom>
        </p:spPr>
        <p:txBody>
          <a:bodyPr anchor="t" rtlCol="false" tIns="0" lIns="0" bIns="0" rIns="0">
            <a:spAutoFit/>
          </a:bodyPr>
          <a:lstStyle/>
          <a:p>
            <a:pPr algn="l">
              <a:lnSpc>
                <a:spcPts val="3360"/>
              </a:lnSpc>
            </a:pPr>
            <a:r>
              <a:rPr lang="en-US" sz="2400" b="true">
                <a:solidFill>
                  <a:srgbClr val="040912"/>
                </a:solidFill>
                <a:latin typeface="Montserrat Bold"/>
                <a:ea typeface="Montserrat Bold"/>
                <a:cs typeface="Montserrat Bold"/>
                <a:sym typeface="Montserrat Bold"/>
              </a:rPr>
              <a:t>MEIYIN MONICA AMILIA PUTRI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7581435" y="-117747"/>
            <a:ext cx="2079765" cy="2079765"/>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0">
            <a:off x="8964445" y="-1498894"/>
            <a:ext cx="3325195" cy="3406090"/>
          </a:xfrm>
          <a:custGeom>
            <a:avLst/>
            <a:gdLst/>
            <a:ahLst/>
            <a:cxnLst/>
            <a:rect r="r" b="b" t="t" l="l"/>
            <a:pathLst>
              <a:path h="3406090" w="3325195">
                <a:moveTo>
                  <a:pt x="0" y="0"/>
                </a:moveTo>
                <a:lnTo>
                  <a:pt x="3325196" y="0"/>
                </a:lnTo>
                <a:lnTo>
                  <a:pt x="3325196" y="3406090"/>
                </a:lnTo>
                <a:lnTo>
                  <a:pt x="0" y="340609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5400000">
            <a:off x="-898017" y="8574999"/>
            <a:ext cx="2274780" cy="2283342"/>
          </a:xfrm>
          <a:custGeom>
            <a:avLst/>
            <a:gdLst/>
            <a:ahLst/>
            <a:cxnLst/>
            <a:rect r="r" b="b" t="t" l="l"/>
            <a:pathLst>
              <a:path h="2283342" w="2274780">
                <a:moveTo>
                  <a:pt x="0" y="0"/>
                </a:moveTo>
                <a:lnTo>
                  <a:pt x="2274780" y="0"/>
                </a:lnTo>
                <a:lnTo>
                  <a:pt x="2274780" y="2283342"/>
                </a:lnTo>
                <a:lnTo>
                  <a:pt x="0" y="2283342"/>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3028412" y="2805165"/>
            <a:ext cx="3811614" cy="38116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10" id="10"/>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1" id="11"/>
          <p:cNvSpPr/>
          <p:nvPr/>
        </p:nvSpPr>
        <p:spPr>
          <a:xfrm flipH="false" flipV="false" rot="0">
            <a:off x="0" y="2469331"/>
            <a:ext cx="1334700" cy="1361939"/>
          </a:xfrm>
          <a:custGeom>
            <a:avLst/>
            <a:gdLst/>
            <a:ahLst/>
            <a:cxnLst/>
            <a:rect r="r" b="b" t="t" l="l"/>
            <a:pathLst>
              <a:path h="1361939" w="1334700">
                <a:moveTo>
                  <a:pt x="0" y="0"/>
                </a:moveTo>
                <a:lnTo>
                  <a:pt x="1334700" y="0"/>
                </a:lnTo>
                <a:lnTo>
                  <a:pt x="1334700" y="1361939"/>
                </a:lnTo>
                <a:lnTo>
                  <a:pt x="0" y="13619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2" id="12"/>
          <p:cNvGrpSpPr/>
          <p:nvPr/>
        </p:nvGrpSpPr>
        <p:grpSpPr>
          <a:xfrm rot="0">
            <a:off x="0" y="0"/>
            <a:ext cx="7085539" cy="586451"/>
            <a:chOff x="0" y="0"/>
            <a:chExt cx="1866150" cy="154456"/>
          </a:xfrm>
        </p:grpSpPr>
        <p:sp>
          <p:nvSpPr>
            <p:cNvPr name="Freeform 13" id="13"/>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4" id="14"/>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5" id="15"/>
          <p:cNvGrpSpPr/>
          <p:nvPr/>
        </p:nvGrpSpPr>
        <p:grpSpPr>
          <a:xfrm rot="0">
            <a:off x="11202461" y="9700549"/>
            <a:ext cx="7085539" cy="586451"/>
            <a:chOff x="0" y="0"/>
            <a:chExt cx="1866150" cy="154456"/>
          </a:xfrm>
        </p:grpSpPr>
        <p:sp>
          <p:nvSpPr>
            <p:cNvPr name="Freeform 16" id="16"/>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7" id="17"/>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18" id="18"/>
          <p:cNvSpPr/>
          <p:nvPr/>
        </p:nvSpPr>
        <p:spPr>
          <a:xfrm flipH="false" flipV="false" rot="0">
            <a:off x="16898519" y="671199"/>
            <a:ext cx="1235998" cy="1235998"/>
          </a:xfrm>
          <a:custGeom>
            <a:avLst/>
            <a:gdLst/>
            <a:ahLst/>
            <a:cxnLst/>
            <a:rect r="r" b="b" t="t" l="l"/>
            <a:pathLst>
              <a:path h="1235998" w="1235998">
                <a:moveTo>
                  <a:pt x="0" y="0"/>
                </a:moveTo>
                <a:lnTo>
                  <a:pt x="1235998" y="0"/>
                </a:lnTo>
                <a:lnTo>
                  <a:pt x="1235998" y="1235997"/>
                </a:lnTo>
                <a:lnTo>
                  <a:pt x="0" y="123599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9" id="19"/>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0" id="20"/>
          <p:cNvSpPr/>
          <p:nvPr/>
        </p:nvSpPr>
        <p:spPr>
          <a:xfrm flipH="false" flipV="false" rot="0">
            <a:off x="6537370" y="2965597"/>
            <a:ext cx="10721930" cy="4489808"/>
          </a:xfrm>
          <a:custGeom>
            <a:avLst/>
            <a:gdLst/>
            <a:ahLst/>
            <a:cxnLst/>
            <a:rect r="r" b="b" t="t" l="l"/>
            <a:pathLst>
              <a:path h="4489808" w="10721930">
                <a:moveTo>
                  <a:pt x="0" y="0"/>
                </a:moveTo>
                <a:lnTo>
                  <a:pt x="10721930" y="0"/>
                </a:lnTo>
                <a:lnTo>
                  <a:pt x="10721930" y="4489809"/>
                </a:lnTo>
                <a:lnTo>
                  <a:pt x="0" y="4489809"/>
                </a:lnTo>
                <a:lnTo>
                  <a:pt x="0" y="0"/>
                </a:lnTo>
                <a:close/>
              </a:path>
            </a:pathLst>
          </a:custGeom>
          <a:blipFill>
            <a:blip r:embed="rId13"/>
            <a:stretch>
              <a:fillRect l="0" t="0" r="0" b="0"/>
            </a:stretch>
          </a:blipFill>
        </p:spPr>
      </p:sp>
      <p:sp>
        <p:nvSpPr>
          <p:cNvPr name="Freeform 21" id="21"/>
          <p:cNvSpPr/>
          <p:nvPr/>
        </p:nvSpPr>
        <p:spPr>
          <a:xfrm flipH="false" flipV="false" rot="0">
            <a:off x="578621" y="8416945"/>
            <a:ext cx="1604847" cy="1870055"/>
          </a:xfrm>
          <a:custGeom>
            <a:avLst/>
            <a:gdLst/>
            <a:ahLst/>
            <a:cxnLst/>
            <a:rect r="r" b="b" t="t" l="l"/>
            <a:pathLst>
              <a:path h="1870055" w="1604847">
                <a:moveTo>
                  <a:pt x="0" y="0"/>
                </a:moveTo>
                <a:lnTo>
                  <a:pt x="1604847" y="0"/>
                </a:lnTo>
                <a:lnTo>
                  <a:pt x="1604847" y="1870055"/>
                </a:lnTo>
                <a:lnTo>
                  <a:pt x="0" y="1870055"/>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2" id="22"/>
          <p:cNvSpPr txBox="true"/>
          <p:nvPr/>
        </p:nvSpPr>
        <p:spPr>
          <a:xfrm rot="0">
            <a:off x="1512586" y="1289197"/>
            <a:ext cx="6804933" cy="971550"/>
          </a:xfrm>
          <a:prstGeom prst="rect">
            <a:avLst/>
          </a:prstGeom>
        </p:spPr>
        <p:txBody>
          <a:bodyPr anchor="t" rtlCol="false" tIns="0" lIns="0" bIns="0" rIns="0">
            <a:spAutoFit/>
          </a:bodyPr>
          <a:lstStyle/>
          <a:p>
            <a:pPr algn="l">
              <a:lnSpc>
                <a:spcPts val="7680"/>
              </a:lnSpc>
            </a:pPr>
            <a:r>
              <a:rPr lang="en-US" sz="6400">
                <a:solidFill>
                  <a:srgbClr val="040912"/>
                </a:solidFill>
                <a:latin typeface="League Spartan"/>
                <a:ea typeface="League Spartan"/>
                <a:cs typeface="League Spartan"/>
                <a:sym typeface="League Spartan"/>
              </a:rPr>
              <a:t>DATASET</a:t>
            </a:r>
          </a:p>
        </p:txBody>
      </p:sp>
      <p:sp>
        <p:nvSpPr>
          <p:cNvPr name="TextBox 23" id="23"/>
          <p:cNvSpPr txBox="true"/>
          <p:nvPr/>
        </p:nvSpPr>
        <p:spPr>
          <a:xfrm rot="0">
            <a:off x="984773" y="2917972"/>
            <a:ext cx="5115992" cy="4794123"/>
          </a:xfrm>
          <a:prstGeom prst="rect">
            <a:avLst/>
          </a:prstGeom>
        </p:spPr>
        <p:txBody>
          <a:bodyPr anchor="t" rtlCol="false" tIns="0" lIns="0" bIns="0" rIns="0">
            <a:spAutoFit/>
          </a:bodyPr>
          <a:lstStyle/>
          <a:p>
            <a:pPr algn="just">
              <a:lnSpc>
                <a:spcPts val="3456"/>
              </a:lnSpc>
            </a:pPr>
            <a:r>
              <a:rPr lang="en-US" sz="2400">
                <a:solidFill>
                  <a:srgbClr val="0B315E"/>
                </a:solidFill>
                <a:latin typeface="Montserrat"/>
                <a:ea typeface="Montserrat"/>
                <a:cs typeface="Montserrat"/>
                <a:sym typeface="Montserrat"/>
              </a:rPr>
              <a:t>The Wisconsin Diagnostic Breast Cancer (WDBC) dataset is used to diagnose breast cancer based on cell characteristics taken from fine needle aspiration images. The number of samples in this dataset is 569 and 31 columns. Each feature is calculated in three forms, namely average, standard error (SE), and worst value.</a:t>
            </a:r>
          </a:p>
        </p:txBody>
      </p:sp>
      <p:sp>
        <p:nvSpPr>
          <p:cNvPr name="TextBox 24" id="24"/>
          <p:cNvSpPr txBox="true"/>
          <p:nvPr/>
        </p:nvSpPr>
        <p:spPr>
          <a:xfrm rot="0">
            <a:off x="6537370" y="7909704"/>
            <a:ext cx="10597728" cy="1288923"/>
          </a:xfrm>
          <a:prstGeom prst="rect">
            <a:avLst/>
          </a:prstGeom>
        </p:spPr>
        <p:txBody>
          <a:bodyPr anchor="t" rtlCol="false" tIns="0" lIns="0" bIns="0" rIns="0">
            <a:spAutoFit/>
          </a:bodyPr>
          <a:lstStyle/>
          <a:p>
            <a:pPr algn="just">
              <a:lnSpc>
                <a:spcPts val="3456"/>
              </a:lnSpc>
            </a:pPr>
            <a:r>
              <a:rPr lang="en-US" sz="2400">
                <a:solidFill>
                  <a:srgbClr val="0B315E"/>
                </a:solidFill>
                <a:latin typeface="Montserrat"/>
                <a:ea typeface="Montserrat"/>
                <a:cs typeface="Montserrat"/>
                <a:sym typeface="Montserrat"/>
              </a:rPr>
              <a:t>The purpose of this analysis is to predict whether the cancer is malignant or benign and to find out what the probability of each label 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4719629" y="1867177"/>
            <a:ext cx="5129580" cy="512958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6" id="6"/>
          <p:cNvSpPr/>
          <p:nvPr/>
        </p:nvSpPr>
        <p:spPr>
          <a:xfrm flipH="false" flipV="false" rot="0">
            <a:off x="11329751" y="8739499"/>
            <a:ext cx="1430269" cy="604288"/>
          </a:xfrm>
          <a:custGeom>
            <a:avLst/>
            <a:gdLst/>
            <a:ahLst/>
            <a:cxnLst/>
            <a:rect r="r" b="b" t="t" l="l"/>
            <a:pathLst>
              <a:path h="604288" w="1430269">
                <a:moveTo>
                  <a:pt x="0" y="0"/>
                </a:moveTo>
                <a:lnTo>
                  <a:pt x="1430269" y="0"/>
                </a:lnTo>
                <a:lnTo>
                  <a:pt x="1430269" y="604288"/>
                </a:lnTo>
                <a:lnTo>
                  <a:pt x="0" y="604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998311" y="2838727"/>
            <a:ext cx="0" cy="1258858"/>
          </a:xfrm>
          <a:prstGeom prst="line">
            <a:avLst/>
          </a:prstGeom>
          <a:ln cap="flat" w="38100">
            <a:solidFill>
              <a:srgbClr val="040912"/>
            </a:solidFill>
            <a:prstDash val="solid"/>
            <a:headEnd type="none" len="sm" w="sm"/>
            <a:tailEnd type="none" len="sm" w="sm"/>
          </a:ln>
        </p:spPr>
      </p:sp>
      <p:sp>
        <p:nvSpPr>
          <p:cNvPr name="Freeform 8" id="8"/>
          <p:cNvSpPr/>
          <p:nvPr/>
        </p:nvSpPr>
        <p:spPr>
          <a:xfrm flipH="false" flipV="false" rot="0">
            <a:off x="16024929" y="1210730"/>
            <a:ext cx="1920835" cy="1945252"/>
          </a:xfrm>
          <a:custGeom>
            <a:avLst/>
            <a:gdLst/>
            <a:ahLst/>
            <a:cxnLst/>
            <a:rect r="r" b="b" t="t" l="l"/>
            <a:pathLst>
              <a:path h="1945252" w="1920835">
                <a:moveTo>
                  <a:pt x="0" y="0"/>
                </a:moveTo>
                <a:lnTo>
                  <a:pt x="1920835" y="0"/>
                </a:lnTo>
                <a:lnTo>
                  <a:pt x="1920835" y="1945252"/>
                </a:lnTo>
                <a:lnTo>
                  <a:pt x="0" y="1945252"/>
                </a:lnTo>
                <a:lnTo>
                  <a:pt x="0" y="0"/>
                </a:lnTo>
                <a:close/>
              </a:path>
            </a:pathLst>
          </a:custGeom>
          <a:blipFill>
            <a:blip r:embed="rId5">
              <a:extLst>
                <a:ext uri="{96DAC541-7B7A-43D3-8B79-37D633B846F1}">
                  <asvg:svgBlip xmlns:asvg="http://schemas.microsoft.com/office/drawing/2016/SVG/main" r:embed="rId6"/>
                </a:ext>
              </a:extLst>
            </a:blip>
            <a:stretch>
              <a:fillRect l="0" t="-23504" r="-25074" b="0"/>
            </a:stretch>
          </a:blipFill>
        </p:spPr>
      </p:sp>
      <p:grpSp>
        <p:nvGrpSpPr>
          <p:cNvPr name="Group 9" id="9"/>
          <p:cNvGrpSpPr/>
          <p:nvPr/>
        </p:nvGrpSpPr>
        <p:grpSpPr>
          <a:xfrm rot="0">
            <a:off x="-3104573" y="6475386"/>
            <a:ext cx="3811614" cy="38116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2" id="12"/>
          <p:cNvSpPr/>
          <p:nvPr/>
        </p:nvSpPr>
        <p:spPr>
          <a:xfrm flipH="false" flipV="false" rot="0">
            <a:off x="-58311" y="8233004"/>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0">
            <a:off x="9779474" y="-1635510"/>
            <a:ext cx="3551521" cy="3502687"/>
          </a:xfrm>
          <a:custGeom>
            <a:avLst/>
            <a:gdLst/>
            <a:ahLst/>
            <a:cxnLst/>
            <a:rect r="r" b="b" t="t" l="l"/>
            <a:pathLst>
              <a:path h="3502687" w="3551521">
                <a:moveTo>
                  <a:pt x="0" y="0"/>
                </a:moveTo>
                <a:lnTo>
                  <a:pt x="3551521" y="0"/>
                </a:lnTo>
                <a:lnTo>
                  <a:pt x="3551521" y="3502687"/>
                </a:lnTo>
                <a:lnTo>
                  <a:pt x="0" y="3502687"/>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657323" y="8349128"/>
            <a:ext cx="3849107" cy="3502687"/>
          </a:xfrm>
          <a:custGeom>
            <a:avLst/>
            <a:gdLst/>
            <a:ahLst/>
            <a:cxnLst/>
            <a:rect r="r" b="b" t="t" l="l"/>
            <a:pathLst>
              <a:path h="3502687" w="3849107">
                <a:moveTo>
                  <a:pt x="0" y="0"/>
                </a:moveTo>
                <a:lnTo>
                  <a:pt x="3849107" y="0"/>
                </a:lnTo>
                <a:lnTo>
                  <a:pt x="3849107" y="3502687"/>
                </a:lnTo>
                <a:lnTo>
                  <a:pt x="0" y="3502687"/>
                </a:lnTo>
                <a:lnTo>
                  <a:pt x="0" y="0"/>
                </a:lnTo>
                <a:close/>
              </a:path>
            </a:pathLst>
          </a:custGeom>
          <a:blipFill>
            <a:blip r:embed="rId11">
              <a:alphaModFix amt="19999"/>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0">
            <a:off x="0" y="0"/>
            <a:ext cx="7085539" cy="586451"/>
            <a:chOff x="0" y="0"/>
            <a:chExt cx="1866150" cy="154456"/>
          </a:xfrm>
        </p:grpSpPr>
        <p:sp>
          <p:nvSpPr>
            <p:cNvPr name="Freeform 16" id="16"/>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7" id="17"/>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8" id="18"/>
          <p:cNvGrpSpPr/>
          <p:nvPr/>
        </p:nvGrpSpPr>
        <p:grpSpPr>
          <a:xfrm rot="0">
            <a:off x="11202461" y="9700549"/>
            <a:ext cx="7085539" cy="586451"/>
            <a:chOff x="0" y="0"/>
            <a:chExt cx="1866150" cy="154456"/>
          </a:xfrm>
        </p:grpSpPr>
        <p:sp>
          <p:nvSpPr>
            <p:cNvPr name="Freeform 19" id="19"/>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20" id="20"/>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1" id="21"/>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2227425" y="3083530"/>
            <a:ext cx="11301259" cy="3616403"/>
          </a:xfrm>
          <a:custGeom>
            <a:avLst/>
            <a:gdLst/>
            <a:ahLst/>
            <a:cxnLst/>
            <a:rect r="r" b="b" t="t" l="l"/>
            <a:pathLst>
              <a:path h="3616403" w="11301259">
                <a:moveTo>
                  <a:pt x="0" y="0"/>
                </a:moveTo>
                <a:lnTo>
                  <a:pt x="11301259" y="0"/>
                </a:lnTo>
                <a:lnTo>
                  <a:pt x="11301259" y="3616403"/>
                </a:lnTo>
                <a:lnTo>
                  <a:pt x="0" y="3616403"/>
                </a:lnTo>
                <a:lnTo>
                  <a:pt x="0" y="0"/>
                </a:lnTo>
                <a:close/>
              </a:path>
            </a:pathLst>
          </a:custGeom>
          <a:blipFill>
            <a:blip r:embed="rId15"/>
            <a:stretch>
              <a:fillRect l="0" t="0" r="0" b="0"/>
            </a:stretch>
          </a:blipFill>
        </p:spPr>
      </p:sp>
      <p:sp>
        <p:nvSpPr>
          <p:cNvPr name="TextBox 23" id="23"/>
          <p:cNvSpPr txBox="true"/>
          <p:nvPr/>
        </p:nvSpPr>
        <p:spPr>
          <a:xfrm rot="0">
            <a:off x="2227425" y="7002293"/>
            <a:ext cx="11103569" cy="1400175"/>
          </a:xfrm>
          <a:prstGeom prst="rect">
            <a:avLst/>
          </a:prstGeom>
        </p:spPr>
        <p:txBody>
          <a:bodyPr anchor="t" rtlCol="false" tIns="0" lIns="0" bIns="0" rIns="0">
            <a:spAutoFit/>
          </a:bodyPr>
          <a:lstStyle/>
          <a:p>
            <a:pPr algn="l">
              <a:lnSpc>
                <a:spcPts val="3750"/>
              </a:lnSpc>
            </a:pPr>
            <a:r>
              <a:rPr lang="en-US" sz="2500">
                <a:solidFill>
                  <a:srgbClr val="0B315E"/>
                </a:solidFill>
                <a:latin typeface="Montserrat"/>
                <a:ea typeface="Montserrat"/>
                <a:cs typeface="Montserrat"/>
                <a:sym typeface="Montserrat"/>
              </a:rPr>
              <a:t>The first step is to import all the Python libraries that will be used in this data analysis.</a:t>
            </a:r>
          </a:p>
          <a:p>
            <a:pPr algn="l">
              <a:lnSpc>
                <a:spcPts val="3750"/>
              </a:lnSpc>
            </a:pPr>
          </a:p>
        </p:txBody>
      </p:sp>
      <p:sp>
        <p:nvSpPr>
          <p:cNvPr name="TextBox 24" id="24"/>
          <p:cNvSpPr txBox="true"/>
          <p:nvPr/>
        </p:nvSpPr>
        <p:spPr>
          <a:xfrm rot="0">
            <a:off x="2017361" y="1867177"/>
            <a:ext cx="8255336" cy="971550"/>
          </a:xfrm>
          <a:prstGeom prst="rect">
            <a:avLst/>
          </a:prstGeom>
        </p:spPr>
        <p:txBody>
          <a:bodyPr anchor="t" rtlCol="false" tIns="0" lIns="0" bIns="0" rIns="0">
            <a:spAutoFit/>
          </a:bodyPr>
          <a:lstStyle/>
          <a:p>
            <a:pPr algn="l">
              <a:lnSpc>
                <a:spcPts val="7679"/>
              </a:lnSpc>
            </a:pPr>
            <a:r>
              <a:rPr lang="en-US" sz="6399">
                <a:solidFill>
                  <a:srgbClr val="040912"/>
                </a:solidFill>
                <a:latin typeface="League Spartan"/>
                <a:ea typeface="League Spartan"/>
                <a:cs typeface="League Spartan"/>
                <a:sym typeface="League Spartan"/>
              </a:rPr>
              <a:t>IMPORT LIBRARY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782914" y="7769122"/>
            <a:ext cx="3811614" cy="381161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15930295" y="-567788"/>
            <a:ext cx="3811614" cy="38116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9" id="9"/>
          <p:cNvSpPr/>
          <p:nvPr/>
        </p:nvSpPr>
        <p:spPr>
          <a:xfrm flipH="false" flipV="false" rot="0">
            <a:off x="15580201" y="-570022"/>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sp>
        <p:nvSpPr>
          <p:cNvPr name="Freeform 10" id="10"/>
          <p:cNvSpPr/>
          <p:nvPr/>
        </p:nvSpPr>
        <p:spPr>
          <a:xfrm flipH="false" flipV="false" rot="0">
            <a:off x="426156" y="9128556"/>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817243" y="7621863"/>
            <a:ext cx="6594789" cy="1830054"/>
          </a:xfrm>
          <a:custGeom>
            <a:avLst/>
            <a:gdLst/>
            <a:ahLst/>
            <a:cxnLst/>
            <a:rect r="r" b="b" t="t" l="l"/>
            <a:pathLst>
              <a:path h="1830054" w="6594789">
                <a:moveTo>
                  <a:pt x="0" y="0"/>
                </a:moveTo>
                <a:lnTo>
                  <a:pt x="6594789" y="0"/>
                </a:lnTo>
                <a:lnTo>
                  <a:pt x="6594789" y="1830054"/>
                </a:lnTo>
                <a:lnTo>
                  <a:pt x="0" y="1830054"/>
                </a:lnTo>
                <a:lnTo>
                  <a:pt x="0" y="0"/>
                </a:lnTo>
                <a:close/>
              </a:path>
            </a:pathLst>
          </a:custGeom>
          <a:blipFill>
            <a:blip r:embed="rId7">
              <a:alphaModFix amt="60000"/>
            </a:blip>
            <a:stretch>
              <a:fillRect l="0" t="0" r="0" b="0"/>
            </a:stretch>
          </a:blipFill>
        </p:spPr>
      </p:sp>
      <p:sp>
        <p:nvSpPr>
          <p:cNvPr name="Freeform 12" id="12"/>
          <p:cNvSpPr/>
          <p:nvPr/>
        </p:nvSpPr>
        <p:spPr>
          <a:xfrm flipH="false" flipV="false" rot="0">
            <a:off x="1695571" y="7654465"/>
            <a:ext cx="6594789" cy="1830054"/>
          </a:xfrm>
          <a:custGeom>
            <a:avLst/>
            <a:gdLst/>
            <a:ahLst/>
            <a:cxnLst/>
            <a:rect r="r" b="b" t="t" l="l"/>
            <a:pathLst>
              <a:path h="1830054" w="6594789">
                <a:moveTo>
                  <a:pt x="0" y="0"/>
                </a:moveTo>
                <a:lnTo>
                  <a:pt x="6594789" y="0"/>
                </a:lnTo>
                <a:lnTo>
                  <a:pt x="6594789" y="1830054"/>
                </a:lnTo>
                <a:lnTo>
                  <a:pt x="0" y="1830054"/>
                </a:lnTo>
                <a:lnTo>
                  <a:pt x="0" y="0"/>
                </a:lnTo>
                <a:close/>
              </a:path>
            </a:pathLst>
          </a:custGeom>
          <a:blipFill>
            <a:blip r:embed="rId7">
              <a:alphaModFix amt="60000"/>
            </a:blip>
            <a:stretch>
              <a:fillRect l="0" t="0" r="0" b="0"/>
            </a:stretch>
          </a:blipFill>
        </p:spPr>
      </p:sp>
      <p:sp>
        <p:nvSpPr>
          <p:cNvPr name="Freeform 13" id="13"/>
          <p:cNvSpPr/>
          <p:nvPr/>
        </p:nvSpPr>
        <p:spPr>
          <a:xfrm flipH="false" flipV="false" rot="0">
            <a:off x="9490313" y="6529169"/>
            <a:ext cx="484255" cy="481228"/>
          </a:xfrm>
          <a:custGeom>
            <a:avLst/>
            <a:gdLst/>
            <a:ahLst/>
            <a:cxnLst/>
            <a:rect r="r" b="b" t="t" l="l"/>
            <a:pathLst>
              <a:path h="481228" w="484255">
                <a:moveTo>
                  <a:pt x="0" y="0"/>
                </a:moveTo>
                <a:lnTo>
                  <a:pt x="484255" y="0"/>
                </a:lnTo>
                <a:lnTo>
                  <a:pt x="484255" y="481228"/>
                </a:lnTo>
                <a:lnTo>
                  <a:pt x="0" y="4812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027106" y="8991167"/>
            <a:ext cx="3105109" cy="2953735"/>
          </a:xfrm>
          <a:custGeom>
            <a:avLst/>
            <a:gdLst/>
            <a:ahLst/>
            <a:cxnLst/>
            <a:rect r="r" b="b" t="t" l="l"/>
            <a:pathLst>
              <a:path h="2953735" w="3105109">
                <a:moveTo>
                  <a:pt x="0" y="0"/>
                </a:moveTo>
                <a:lnTo>
                  <a:pt x="3105110" y="0"/>
                </a:lnTo>
                <a:lnTo>
                  <a:pt x="3105110" y="2953736"/>
                </a:lnTo>
                <a:lnTo>
                  <a:pt x="0" y="295373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9734096" y="-671641"/>
            <a:ext cx="3197548" cy="2953735"/>
          </a:xfrm>
          <a:custGeom>
            <a:avLst/>
            <a:gdLst/>
            <a:ahLst/>
            <a:cxnLst/>
            <a:rect r="r" b="b" t="t" l="l"/>
            <a:pathLst>
              <a:path h="2953735" w="3197548">
                <a:moveTo>
                  <a:pt x="0" y="0"/>
                </a:moveTo>
                <a:lnTo>
                  <a:pt x="3197548" y="0"/>
                </a:lnTo>
                <a:lnTo>
                  <a:pt x="3197548" y="2953736"/>
                </a:lnTo>
                <a:lnTo>
                  <a:pt x="0" y="295373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l="0" t="0" r="0" b="0"/>
            </a:stretch>
          </a:blipFill>
        </p:spPr>
      </p:sp>
      <p:grpSp>
        <p:nvGrpSpPr>
          <p:cNvPr name="Group 16" id="16"/>
          <p:cNvGrpSpPr/>
          <p:nvPr/>
        </p:nvGrpSpPr>
        <p:grpSpPr>
          <a:xfrm rot="0">
            <a:off x="0" y="0"/>
            <a:ext cx="7085539" cy="586451"/>
            <a:chOff x="0" y="0"/>
            <a:chExt cx="1866150" cy="154456"/>
          </a:xfrm>
        </p:grpSpPr>
        <p:sp>
          <p:nvSpPr>
            <p:cNvPr name="Freeform 17" id="17"/>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8" id="18"/>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9" id="19"/>
          <p:cNvGrpSpPr/>
          <p:nvPr/>
        </p:nvGrpSpPr>
        <p:grpSpPr>
          <a:xfrm rot="0">
            <a:off x="11202461" y="9700549"/>
            <a:ext cx="7085539" cy="586451"/>
            <a:chOff x="0" y="0"/>
            <a:chExt cx="1866150" cy="154456"/>
          </a:xfrm>
        </p:grpSpPr>
        <p:sp>
          <p:nvSpPr>
            <p:cNvPr name="Freeform 20" id="20"/>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21" id="21"/>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2" id="22"/>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1695571" y="3444145"/>
            <a:ext cx="11301259" cy="4520504"/>
          </a:xfrm>
          <a:custGeom>
            <a:avLst/>
            <a:gdLst/>
            <a:ahLst/>
            <a:cxnLst/>
            <a:rect r="r" b="b" t="t" l="l"/>
            <a:pathLst>
              <a:path h="4520504" w="11301259">
                <a:moveTo>
                  <a:pt x="0" y="0"/>
                </a:moveTo>
                <a:lnTo>
                  <a:pt x="11301259" y="0"/>
                </a:lnTo>
                <a:lnTo>
                  <a:pt x="11301259" y="4520503"/>
                </a:lnTo>
                <a:lnTo>
                  <a:pt x="0" y="4520503"/>
                </a:lnTo>
                <a:lnTo>
                  <a:pt x="0" y="0"/>
                </a:lnTo>
                <a:close/>
              </a:path>
            </a:pathLst>
          </a:custGeom>
          <a:blipFill>
            <a:blip r:embed="rId16"/>
            <a:stretch>
              <a:fillRect l="0" t="0" r="0" b="0"/>
            </a:stretch>
          </a:blipFill>
        </p:spPr>
      </p:sp>
      <p:sp>
        <p:nvSpPr>
          <p:cNvPr name="TextBox 25" id="25"/>
          <p:cNvSpPr txBox="true"/>
          <p:nvPr/>
        </p:nvSpPr>
        <p:spPr>
          <a:xfrm rot="0">
            <a:off x="1695571" y="2377345"/>
            <a:ext cx="9193930" cy="971550"/>
          </a:xfrm>
          <a:prstGeom prst="rect">
            <a:avLst/>
          </a:prstGeom>
        </p:spPr>
        <p:txBody>
          <a:bodyPr anchor="t" rtlCol="false" tIns="0" lIns="0" bIns="0" rIns="0">
            <a:spAutoFit/>
          </a:bodyPr>
          <a:lstStyle/>
          <a:p>
            <a:pPr algn="l">
              <a:lnSpc>
                <a:spcPts val="7679"/>
              </a:lnSpc>
            </a:pPr>
            <a:r>
              <a:rPr lang="en-US" sz="6399">
                <a:solidFill>
                  <a:srgbClr val="040912"/>
                </a:solidFill>
                <a:latin typeface="League Spartan"/>
                <a:ea typeface="League Spartan"/>
                <a:cs typeface="League Spartan"/>
                <a:sym typeface="League Spartan"/>
              </a:rPr>
              <a:t>READ DATASET</a:t>
            </a:r>
          </a:p>
        </p:txBody>
      </p:sp>
      <p:sp>
        <p:nvSpPr>
          <p:cNvPr name="TextBox 26" id="26"/>
          <p:cNvSpPr txBox="true"/>
          <p:nvPr/>
        </p:nvSpPr>
        <p:spPr>
          <a:xfrm rot="0">
            <a:off x="13222736" y="3367945"/>
            <a:ext cx="4453655" cy="4400547"/>
          </a:xfrm>
          <a:prstGeom prst="rect">
            <a:avLst/>
          </a:prstGeom>
        </p:spPr>
        <p:txBody>
          <a:bodyPr anchor="t" rtlCol="false" tIns="0" lIns="0" bIns="0" rIns="0">
            <a:spAutoFit/>
          </a:bodyPr>
          <a:lstStyle/>
          <a:p>
            <a:pPr algn="just">
              <a:lnSpc>
                <a:spcPts val="3900"/>
              </a:lnSpc>
            </a:pPr>
            <a:r>
              <a:rPr lang="en-US" sz="2600">
                <a:solidFill>
                  <a:srgbClr val="0B315E"/>
                </a:solidFill>
                <a:latin typeface="Montserrat"/>
                <a:ea typeface="Montserrat"/>
                <a:cs typeface="Montserrat"/>
                <a:sym typeface="Montserrat"/>
              </a:rPr>
              <a:t>This dataset consists of 30 columns divided into three forms: mean, standard error, and worst. The target dataset is divided into 2 categories, namely malignant and benign</a:t>
            </a:r>
          </a:p>
          <a:p>
            <a:pPr algn="just">
              <a:lnSpc>
                <a:spcPts val="3600"/>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782914" y="7769122"/>
            <a:ext cx="3811614" cy="381161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15930295" y="-567788"/>
            <a:ext cx="3811614" cy="38116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9" id="9"/>
          <p:cNvSpPr/>
          <p:nvPr/>
        </p:nvSpPr>
        <p:spPr>
          <a:xfrm flipH="false" flipV="false" rot="0">
            <a:off x="15580201" y="-570022"/>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sp>
        <p:nvSpPr>
          <p:cNvPr name="Freeform 10" id="10"/>
          <p:cNvSpPr/>
          <p:nvPr/>
        </p:nvSpPr>
        <p:spPr>
          <a:xfrm flipH="false" flipV="false" rot="0">
            <a:off x="426156" y="9128556"/>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8817243" y="7621863"/>
            <a:ext cx="6594789" cy="1830054"/>
          </a:xfrm>
          <a:custGeom>
            <a:avLst/>
            <a:gdLst/>
            <a:ahLst/>
            <a:cxnLst/>
            <a:rect r="r" b="b" t="t" l="l"/>
            <a:pathLst>
              <a:path h="1830054" w="6594789">
                <a:moveTo>
                  <a:pt x="0" y="0"/>
                </a:moveTo>
                <a:lnTo>
                  <a:pt x="6594789" y="0"/>
                </a:lnTo>
                <a:lnTo>
                  <a:pt x="6594789" y="1830054"/>
                </a:lnTo>
                <a:lnTo>
                  <a:pt x="0" y="1830054"/>
                </a:lnTo>
                <a:lnTo>
                  <a:pt x="0" y="0"/>
                </a:lnTo>
                <a:close/>
              </a:path>
            </a:pathLst>
          </a:custGeom>
          <a:blipFill>
            <a:blip r:embed="rId7">
              <a:alphaModFix amt="60000"/>
            </a:blip>
            <a:stretch>
              <a:fillRect l="0" t="0" r="0" b="0"/>
            </a:stretch>
          </a:blipFill>
        </p:spPr>
      </p:sp>
      <p:sp>
        <p:nvSpPr>
          <p:cNvPr name="Freeform 12" id="12"/>
          <p:cNvSpPr/>
          <p:nvPr/>
        </p:nvSpPr>
        <p:spPr>
          <a:xfrm flipH="false" flipV="false" rot="0">
            <a:off x="1695571" y="7654465"/>
            <a:ext cx="6594789" cy="1830054"/>
          </a:xfrm>
          <a:custGeom>
            <a:avLst/>
            <a:gdLst/>
            <a:ahLst/>
            <a:cxnLst/>
            <a:rect r="r" b="b" t="t" l="l"/>
            <a:pathLst>
              <a:path h="1830054" w="6594789">
                <a:moveTo>
                  <a:pt x="0" y="0"/>
                </a:moveTo>
                <a:lnTo>
                  <a:pt x="6594789" y="0"/>
                </a:lnTo>
                <a:lnTo>
                  <a:pt x="6594789" y="1830054"/>
                </a:lnTo>
                <a:lnTo>
                  <a:pt x="0" y="1830054"/>
                </a:lnTo>
                <a:lnTo>
                  <a:pt x="0" y="0"/>
                </a:lnTo>
                <a:close/>
              </a:path>
            </a:pathLst>
          </a:custGeom>
          <a:blipFill>
            <a:blip r:embed="rId7">
              <a:alphaModFix amt="60000"/>
            </a:blip>
            <a:stretch>
              <a:fillRect l="0" t="0" r="0" b="0"/>
            </a:stretch>
          </a:blipFill>
        </p:spPr>
      </p:sp>
      <p:sp>
        <p:nvSpPr>
          <p:cNvPr name="Freeform 13" id="13"/>
          <p:cNvSpPr/>
          <p:nvPr/>
        </p:nvSpPr>
        <p:spPr>
          <a:xfrm flipH="false" flipV="false" rot="0">
            <a:off x="9490313" y="6529169"/>
            <a:ext cx="484255" cy="481228"/>
          </a:xfrm>
          <a:custGeom>
            <a:avLst/>
            <a:gdLst/>
            <a:ahLst/>
            <a:cxnLst/>
            <a:rect r="r" b="b" t="t" l="l"/>
            <a:pathLst>
              <a:path h="481228" w="484255">
                <a:moveTo>
                  <a:pt x="0" y="0"/>
                </a:moveTo>
                <a:lnTo>
                  <a:pt x="484255" y="0"/>
                </a:lnTo>
                <a:lnTo>
                  <a:pt x="484255" y="481228"/>
                </a:lnTo>
                <a:lnTo>
                  <a:pt x="0" y="48122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5027106" y="8991167"/>
            <a:ext cx="3105109" cy="2953735"/>
          </a:xfrm>
          <a:custGeom>
            <a:avLst/>
            <a:gdLst/>
            <a:ahLst/>
            <a:cxnLst/>
            <a:rect r="r" b="b" t="t" l="l"/>
            <a:pathLst>
              <a:path h="2953735" w="3105109">
                <a:moveTo>
                  <a:pt x="0" y="0"/>
                </a:moveTo>
                <a:lnTo>
                  <a:pt x="3105110" y="0"/>
                </a:lnTo>
                <a:lnTo>
                  <a:pt x="3105110" y="2953736"/>
                </a:lnTo>
                <a:lnTo>
                  <a:pt x="0" y="2953736"/>
                </a:lnTo>
                <a:lnTo>
                  <a:pt x="0" y="0"/>
                </a:lnTo>
                <a:close/>
              </a:path>
            </a:pathLst>
          </a:custGeom>
          <a:blipFill>
            <a:blip r:embed="rId10">
              <a:alphaModFix amt="19999"/>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9734096" y="-671641"/>
            <a:ext cx="3197548" cy="2953735"/>
          </a:xfrm>
          <a:custGeom>
            <a:avLst/>
            <a:gdLst/>
            <a:ahLst/>
            <a:cxnLst/>
            <a:rect r="r" b="b" t="t" l="l"/>
            <a:pathLst>
              <a:path h="2953735" w="3197548">
                <a:moveTo>
                  <a:pt x="0" y="0"/>
                </a:moveTo>
                <a:lnTo>
                  <a:pt x="3197548" y="0"/>
                </a:lnTo>
                <a:lnTo>
                  <a:pt x="3197548" y="2953736"/>
                </a:lnTo>
                <a:lnTo>
                  <a:pt x="0" y="2953736"/>
                </a:lnTo>
                <a:lnTo>
                  <a:pt x="0" y="0"/>
                </a:lnTo>
                <a:close/>
              </a:path>
            </a:pathLst>
          </a:custGeom>
          <a:blipFill>
            <a:blip r:embed="rId12">
              <a:alphaModFix amt="19999"/>
              <a:extLst>
                <a:ext uri="{96DAC541-7B7A-43D3-8B79-37D633B846F1}">
                  <asvg:svgBlip xmlns:asvg="http://schemas.microsoft.com/office/drawing/2016/SVG/main" r:embed="rId13"/>
                </a:ext>
              </a:extLst>
            </a:blip>
            <a:stretch>
              <a:fillRect l="0" t="0" r="0" b="0"/>
            </a:stretch>
          </a:blipFill>
        </p:spPr>
      </p:sp>
      <p:grpSp>
        <p:nvGrpSpPr>
          <p:cNvPr name="Group 16" id="16"/>
          <p:cNvGrpSpPr/>
          <p:nvPr/>
        </p:nvGrpSpPr>
        <p:grpSpPr>
          <a:xfrm rot="0">
            <a:off x="0" y="0"/>
            <a:ext cx="7085539" cy="586451"/>
            <a:chOff x="0" y="0"/>
            <a:chExt cx="1866150" cy="154456"/>
          </a:xfrm>
        </p:grpSpPr>
        <p:sp>
          <p:nvSpPr>
            <p:cNvPr name="Freeform 17" id="17"/>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8" id="18"/>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9" id="19"/>
          <p:cNvGrpSpPr/>
          <p:nvPr/>
        </p:nvGrpSpPr>
        <p:grpSpPr>
          <a:xfrm rot="0">
            <a:off x="11202461" y="9700549"/>
            <a:ext cx="7085539" cy="586451"/>
            <a:chOff x="0" y="0"/>
            <a:chExt cx="1866150" cy="154456"/>
          </a:xfrm>
        </p:grpSpPr>
        <p:sp>
          <p:nvSpPr>
            <p:cNvPr name="Freeform 20" id="20"/>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21" id="21"/>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2" id="22"/>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3" id="23"/>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4" id="24"/>
          <p:cNvSpPr/>
          <p:nvPr/>
        </p:nvSpPr>
        <p:spPr>
          <a:xfrm flipH="false" flipV="false" rot="0">
            <a:off x="1695571" y="2989569"/>
            <a:ext cx="5112983" cy="5838767"/>
          </a:xfrm>
          <a:custGeom>
            <a:avLst/>
            <a:gdLst/>
            <a:ahLst/>
            <a:cxnLst/>
            <a:rect r="r" b="b" t="t" l="l"/>
            <a:pathLst>
              <a:path h="5838767" w="5112983">
                <a:moveTo>
                  <a:pt x="0" y="0"/>
                </a:moveTo>
                <a:lnTo>
                  <a:pt x="5112983" y="0"/>
                </a:lnTo>
                <a:lnTo>
                  <a:pt x="5112983" y="5838766"/>
                </a:lnTo>
                <a:lnTo>
                  <a:pt x="0" y="5838766"/>
                </a:lnTo>
                <a:lnTo>
                  <a:pt x="0" y="0"/>
                </a:lnTo>
                <a:close/>
              </a:path>
            </a:pathLst>
          </a:custGeom>
          <a:blipFill>
            <a:blip r:embed="rId16"/>
            <a:stretch>
              <a:fillRect l="0" t="0" r="0" b="0"/>
            </a:stretch>
          </a:blipFill>
        </p:spPr>
      </p:sp>
      <p:sp>
        <p:nvSpPr>
          <p:cNvPr name="Freeform 25" id="25"/>
          <p:cNvSpPr/>
          <p:nvPr/>
        </p:nvSpPr>
        <p:spPr>
          <a:xfrm flipH="false" flipV="false" rot="0">
            <a:off x="7304120" y="2989569"/>
            <a:ext cx="5340896" cy="5780337"/>
          </a:xfrm>
          <a:custGeom>
            <a:avLst/>
            <a:gdLst/>
            <a:ahLst/>
            <a:cxnLst/>
            <a:rect r="r" b="b" t="t" l="l"/>
            <a:pathLst>
              <a:path h="5780337" w="5340896">
                <a:moveTo>
                  <a:pt x="0" y="0"/>
                </a:moveTo>
                <a:lnTo>
                  <a:pt x="5340896" y="0"/>
                </a:lnTo>
                <a:lnTo>
                  <a:pt x="5340896" y="5780337"/>
                </a:lnTo>
                <a:lnTo>
                  <a:pt x="0" y="5780337"/>
                </a:lnTo>
                <a:lnTo>
                  <a:pt x="0" y="0"/>
                </a:lnTo>
                <a:close/>
              </a:path>
            </a:pathLst>
          </a:custGeom>
          <a:blipFill>
            <a:blip r:embed="rId17"/>
            <a:stretch>
              <a:fillRect l="0" t="0" r="0" b="0"/>
            </a:stretch>
          </a:blipFill>
        </p:spPr>
      </p:sp>
      <p:sp>
        <p:nvSpPr>
          <p:cNvPr name="Freeform 26" id="26"/>
          <p:cNvSpPr/>
          <p:nvPr/>
        </p:nvSpPr>
        <p:spPr>
          <a:xfrm flipH="false" flipV="false" rot="0">
            <a:off x="13140316" y="2989569"/>
            <a:ext cx="3879938" cy="1130660"/>
          </a:xfrm>
          <a:custGeom>
            <a:avLst/>
            <a:gdLst/>
            <a:ahLst/>
            <a:cxnLst/>
            <a:rect r="r" b="b" t="t" l="l"/>
            <a:pathLst>
              <a:path h="1130660" w="3879938">
                <a:moveTo>
                  <a:pt x="0" y="0"/>
                </a:moveTo>
                <a:lnTo>
                  <a:pt x="3879938" y="0"/>
                </a:lnTo>
                <a:lnTo>
                  <a:pt x="3879938" y="1130659"/>
                </a:lnTo>
                <a:lnTo>
                  <a:pt x="0" y="1130659"/>
                </a:lnTo>
                <a:lnTo>
                  <a:pt x="0" y="0"/>
                </a:lnTo>
                <a:close/>
              </a:path>
            </a:pathLst>
          </a:custGeom>
          <a:blipFill>
            <a:blip r:embed="rId18"/>
            <a:stretch>
              <a:fillRect l="0" t="0" r="-78761" b="0"/>
            </a:stretch>
          </a:blipFill>
        </p:spPr>
      </p:sp>
      <p:sp>
        <p:nvSpPr>
          <p:cNvPr name="Freeform 27" id="27"/>
          <p:cNvSpPr/>
          <p:nvPr/>
        </p:nvSpPr>
        <p:spPr>
          <a:xfrm flipH="false" flipV="false" rot="0">
            <a:off x="13140316" y="5116026"/>
            <a:ext cx="3879938" cy="967102"/>
          </a:xfrm>
          <a:custGeom>
            <a:avLst/>
            <a:gdLst/>
            <a:ahLst/>
            <a:cxnLst/>
            <a:rect r="r" b="b" t="t" l="l"/>
            <a:pathLst>
              <a:path h="967102" w="3879938">
                <a:moveTo>
                  <a:pt x="0" y="0"/>
                </a:moveTo>
                <a:lnTo>
                  <a:pt x="3879938" y="0"/>
                </a:lnTo>
                <a:lnTo>
                  <a:pt x="3879938" y="967102"/>
                </a:lnTo>
                <a:lnTo>
                  <a:pt x="0" y="967102"/>
                </a:lnTo>
                <a:lnTo>
                  <a:pt x="0" y="0"/>
                </a:lnTo>
                <a:close/>
              </a:path>
            </a:pathLst>
          </a:custGeom>
          <a:blipFill>
            <a:blip r:embed="rId19"/>
            <a:stretch>
              <a:fillRect l="0" t="-34244" r="-13414" b="-20737"/>
            </a:stretch>
          </a:blipFill>
        </p:spPr>
      </p:sp>
      <p:sp>
        <p:nvSpPr>
          <p:cNvPr name="TextBox 28" id="28"/>
          <p:cNvSpPr txBox="true"/>
          <p:nvPr/>
        </p:nvSpPr>
        <p:spPr>
          <a:xfrm rot="0">
            <a:off x="1695571" y="1519998"/>
            <a:ext cx="7794742" cy="771525"/>
          </a:xfrm>
          <a:prstGeom prst="rect">
            <a:avLst/>
          </a:prstGeom>
        </p:spPr>
        <p:txBody>
          <a:bodyPr anchor="t" rtlCol="false" tIns="0" lIns="0" bIns="0" rIns="0">
            <a:spAutoFit/>
          </a:bodyPr>
          <a:lstStyle/>
          <a:p>
            <a:pPr algn="l">
              <a:lnSpc>
                <a:spcPts val="6000"/>
              </a:lnSpc>
            </a:pPr>
            <a:r>
              <a:rPr lang="en-US" sz="5000">
                <a:solidFill>
                  <a:srgbClr val="040912"/>
                </a:solidFill>
                <a:latin typeface="League Spartan"/>
                <a:ea typeface="League Spartan"/>
                <a:cs typeface="League Spartan"/>
                <a:sym typeface="League Spartan"/>
              </a:rPr>
              <a:t>DATA PROCESSING</a:t>
            </a:r>
          </a:p>
        </p:txBody>
      </p:sp>
      <p:sp>
        <p:nvSpPr>
          <p:cNvPr name="TextBox 29" id="29"/>
          <p:cNvSpPr txBox="true"/>
          <p:nvPr/>
        </p:nvSpPr>
        <p:spPr>
          <a:xfrm rot="0">
            <a:off x="1695571" y="2390991"/>
            <a:ext cx="2878066" cy="432435"/>
          </a:xfrm>
          <a:prstGeom prst="rect">
            <a:avLst/>
          </a:prstGeom>
        </p:spPr>
        <p:txBody>
          <a:bodyPr anchor="t" rtlCol="false" tIns="0" lIns="0" bIns="0" rIns="0">
            <a:spAutoFit/>
          </a:bodyPr>
          <a:lstStyle/>
          <a:p>
            <a:pPr algn="l">
              <a:lnSpc>
                <a:spcPts val="3600"/>
              </a:lnSpc>
            </a:pPr>
            <a:r>
              <a:rPr lang="en-US" sz="2400" b="true">
                <a:solidFill>
                  <a:srgbClr val="0B315E"/>
                </a:solidFill>
                <a:latin typeface="Montserrat Bold"/>
                <a:ea typeface="Montserrat Bold"/>
                <a:cs typeface="Montserrat Bold"/>
                <a:sym typeface="Montserrat Bold"/>
              </a:rPr>
              <a:t>Check Data Info</a:t>
            </a:r>
          </a:p>
        </p:txBody>
      </p:sp>
      <p:sp>
        <p:nvSpPr>
          <p:cNvPr name="TextBox 30" id="30"/>
          <p:cNvSpPr txBox="true"/>
          <p:nvPr/>
        </p:nvSpPr>
        <p:spPr>
          <a:xfrm rot="0">
            <a:off x="7304120" y="2390991"/>
            <a:ext cx="3448859" cy="432435"/>
          </a:xfrm>
          <a:prstGeom prst="rect">
            <a:avLst/>
          </a:prstGeom>
        </p:spPr>
        <p:txBody>
          <a:bodyPr anchor="t" rtlCol="false" tIns="0" lIns="0" bIns="0" rIns="0">
            <a:spAutoFit/>
          </a:bodyPr>
          <a:lstStyle/>
          <a:p>
            <a:pPr algn="l">
              <a:lnSpc>
                <a:spcPts val="3600"/>
              </a:lnSpc>
            </a:pPr>
            <a:r>
              <a:rPr lang="en-US" sz="2400" b="true">
                <a:solidFill>
                  <a:srgbClr val="0B315E"/>
                </a:solidFill>
                <a:latin typeface="Montserrat Bold"/>
                <a:ea typeface="Montserrat Bold"/>
                <a:cs typeface="Montserrat Bold"/>
                <a:sym typeface="Montserrat Bold"/>
              </a:rPr>
              <a:t>Check Missing Value</a:t>
            </a:r>
          </a:p>
        </p:txBody>
      </p:sp>
      <p:sp>
        <p:nvSpPr>
          <p:cNvPr name="TextBox 31" id="31"/>
          <p:cNvSpPr txBox="true"/>
          <p:nvPr/>
        </p:nvSpPr>
        <p:spPr>
          <a:xfrm rot="0">
            <a:off x="13140316" y="2390991"/>
            <a:ext cx="4118984" cy="432435"/>
          </a:xfrm>
          <a:prstGeom prst="rect">
            <a:avLst/>
          </a:prstGeom>
        </p:spPr>
        <p:txBody>
          <a:bodyPr anchor="t" rtlCol="false" tIns="0" lIns="0" bIns="0" rIns="0">
            <a:spAutoFit/>
          </a:bodyPr>
          <a:lstStyle/>
          <a:p>
            <a:pPr algn="l">
              <a:lnSpc>
                <a:spcPts val="3600"/>
              </a:lnSpc>
            </a:pPr>
            <a:r>
              <a:rPr lang="en-US" sz="2400" b="true">
                <a:solidFill>
                  <a:srgbClr val="0B315E"/>
                </a:solidFill>
                <a:latin typeface="Montserrat Bold"/>
                <a:ea typeface="Montserrat Bold"/>
                <a:cs typeface="Montserrat Bold"/>
                <a:sym typeface="Montserrat Bold"/>
              </a:rPr>
              <a:t>Check Data Duplicated</a:t>
            </a:r>
          </a:p>
        </p:txBody>
      </p:sp>
      <p:sp>
        <p:nvSpPr>
          <p:cNvPr name="TextBox 32" id="32"/>
          <p:cNvSpPr txBox="true"/>
          <p:nvPr/>
        </p:nvSpPr>
        <p:spPr>
          <a:xfrm rot="0">
            <a:off x="13140316" y="4435941"/>
            <a:ext cx="3448859" cy="432435"/>
          </a:xfrm>
          <a:prstGeom prst="rect">
            <a:avLst/>
          </a:prstGeom>
        </p:spPr>
        <p:txBody>
          <a:bodyPr anchor="t" rtlCol="false" tIns="0" lIns="0" bIns="0" rIns="0">
            <a:spAutoFit/>
          </a:bodyPr>
          <a:lstStyle/>
          <a:p>
            <a:pPr algn="l">
              <a:lnSpc>
                <a:spcPts val="3600"/>
              </a:lnSpc>
            </a:pPr>
            <a:r>
              <a:rPr lang="en-US" sz="2400" b="true">
                <a:solidFill>
                  <a:srgbClr val="0B315E"/>
                </a:solidFill>
                <a:latin typeface="Montserrat Bold"/>
                <a:ea typeface="Montserrat Bold"/>
                <a:cs typeface="Montserrat Bold"/>
                <a:sym typeface="Montserrat Bold"/>
              </a:rPr>
              <a:t>Drop Duplicates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782914" y="7769122"/>
            <a:ext cx="3811614" cy="381161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grpSp>
        <p:nvGrpSpPr>
          <p:cNvPr name="Group 6" id="6"/>
          <p:cNvGrpSpPr/>
          <p:nvPr/>
        </p:nvGrpSpPr>
        <p:grpSpPr>
          <a:xfrm rot="0">
            <a:off x="15930295" y="-567788"/>
            <a:ext cx="3811614" cy="3811614"/>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8" id="8"/>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9" id="9"/>
          <p:cNvSpPr/>
          <p:nvPr/>
        </p:nvSpPr>
        <p:spPr>
          <a:xfrm flipH="false" flipV="false" rot="0">
            <a:off x="15580201" y="-570022"/>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sp>
        <p:nvSpPr>
          <p:cNvPr name="Freeform 10" id="10"/>
          <p:cNvSpPr/>
          <p:nvPr/>
        </p:nvSpPr>
        <p:spPr>
          <a:xfrm flipH="false" flipV="false" rot="0">
            <a:off x="426156" y="9128556"/>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9490313" y="6529169"/>
            <a:ext cx="484255" cy="481228"/>
          </a:xfrm>
          <a:custGeom>
            <a:avLst/>
            <a:gdLst/>
            <a:ahLst/>
            <a:cxnLst/>
            <a:rect r="r" b="b" t="t" l="l"/>
            <a:pathLst>
              <a:path h="481228" w="484255">
                <a:moveTo>
                  <a:pt x="0" y="0"/>
                </a:moveTo>
                <a:lnTo>
                  <a:pt x="484255" y="0"/>
                </a:lnTo>
                <a:lnTo>
                  <a:pt x="484255" y="481228"/>
                </a:lnTo>
                <a:lnTo>
                  <a:pt x="0" y="48122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5027106" y="8991167"/>
            <a:ext cx="3105109" cy="2953735"/>
          </a:xfrm>
          <a:custGeom>
            <a:avLst/>
            <a:gdLst/>
            <a:ahLst/>
            <a:cxnLst/>
            <a:rect r="r" b="b" t="t" l="l"/>
            <a:pathLst>
              <a:path h="2953735" w="3105109">
                <a:moveTo>
                  <a:pt x="0" y="0"/>
                </a:moveTo>
                <a:lnTo>
                  <a:pt x="3105110" y="0"/>
                </a:lnTo>
                <a:lnTo>
                  <a:pt x="3105110" y="2953736"/>
                </a:lnTo>
                <a:lnTo>
                  <a:pt x="0" y="2953736"/>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9490313" y="-448168"/>
            <a:ext cx="3197548" cy="2953735"/>
          </a:xfrm>
          <a:custGeom>
            <a:avLst/>
            <a:gdLst/>
            <a:ahLst/>
            <a:cxnLst/>
            <a:rect r="r" b="b" t="t" l="l"/>
            <a:pathLst>
              <a:path h="2953735" w="3197548">
                <a:moveTo>
                  <a:pt x="0" y="0"/>
                </a:moveTo>
                <a:lnTo>
                  <a:pt x="3197548" y="0"/>
                </a:lnTo>
                <a:lnTo>
                  <a:pt x="3197548" y="2953736"/>
                </a:lnTo>
                <a:lnTo>
                  <a:pt x="0" y="2953736"/>
                </a:lnTo>
                <a:lnTo>
                  <a:pt x="0" y="0"/>
                </a:lnTo>
                <a:close/>
              </a:path>
            </a:pathLst>
          </a:custGeom>
          <a:blipFill>
            <a:blip r:embed="rId11">
              <a:alphaModFix amt="19999"/>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0" y="0"/>
            <a:ext cx="7085539" cy="586451"/>
            <a:chOff x="0" y="0"/>
            <a:chExt cx="1866150" cy="154456"/>
          </a:xfrm>
        </p:grpSpPr>
        <p:sp>
          <p:nvSpPr>
            <p:cNvPr name="Freeform 15" id="15"/>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6" id="16"/>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7" id="17"/>
          <p:cNvGrpSpPr/>
          <p:nvPr/>
        </p:nvGrpSpPr>
        <p:grpSpPr>
          <a:xfrm rot="0">
            <a:off x="11202461" y="9700549"/>
            <a:ext cx="7085539" cy="586451"/>
            <a:chOff x="0" y="0"/>
            <a:chExt cx="1866150" cy="154456"/>
          </a:xfrm>
        </p:grpSpPr>
        <p:sp>
          <p:nvSpPr>
            <p:cNvPr name="Freeform 18" id="18"/>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9" id="19"/>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0" id="20"/>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1" id="21"/>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0">
            <a:off x="1695571" y="3453376"/>
            <a:ext cx="8921177" cy="1239801"/>
          </a:xfrm>
          <a:custGeom>
            <a:avLst/>
            <a:gdLst/>
            <a:ahLst/>
            <a:cxnLst/>
            <a:rect r="r" b="b" t="t" l="l"/>
            <a:pathLst>
              <a:path h="1239801" w="8921177">
                <a:moveTo>
                  <a:pt x="0" y="0"/>
                </a:moveTo>
                <a:lnTo>
                  <a:pt x="8921177" y="0"/>
                </a:lnTo>
                <a:lnTo>
                  <a:pt x="8921177" y="1239801"/>
                </a:lnTo>
                <a:lnTo>
                  <a:pt x="0" y="1239801"/>
                </a:lnTo>
                <a:lnTo>
                  <a:pt x="0" y="0"/>
                </a:lnTo>
                <a:close/>
              </a:path>
            </a:pathLst>
          </a:custGeom>
          <a:blipFill>
            <a:blip r:embed="rId15"/>
            <a:stretch>
              <a:fillRect l="0" t="0" r="0" b="0"/>
            </a:stretch>
          </a:blipFill>
        </p:spPr>
      </p:sp>
      <p:sp>
        <p:nvSpPr>
          <p:cNvPr name="Freeform 23" id="23"/>
          <p:cNvSpPr/>
          <p:nvPr/>
        </p:nvSpPr>
        <p:spPr>
          <a:xfrm flipH="false" flipV="false" rot="0">
            <a:off x="11118651" y="3453376"/>
            <a:ext cx="6140649" cy="2742556"/>
          </a:xfrm>
          <a:custGeom>
            <a:avLst/>
            <a:gdLst/>
            <a:ahLst/>
            <a:cxnLst/>
            <a:rect r="r" b="b" t="t" l="l"/>
            <a:pathLst>
              <a:path h="2742556" w="6140649">
                <a:moveTo>
                  <a:pt x="0" y="0"/>
                </a:moveTo>
                <a:lnTo>
                  <a:pt x="6140649" y="0"/>
                </a:lnTo>
                <a:lnTo>
                  <a:pt x="6140649" y="2742556"/>
                </a:lnTo>
                <a:lnTo>
                  <a:pt x="0" y="2742556"/>
                </a:lnTo>
                <a:lnTo>
                  <a:pt x="0" y="0"/>
                </a:lnTo>
                <a:close/>
              </a:path>
            </a:pathLst>
          </a:custGeom>
          <a:blipFill>
            <a:blip r:embed="rId16"/>
            <a:stretch>
              <a:fillRect l="0" t="0" r="0" b="0"/>
            </a:stretch>
          </a:blipFill>
        </p:spPr>
      </p:sp>
      <p:sp>
        <p:nvSpPr>
          <p:cNvPr name="Freeform 24" id="24"/>
          <p:cNvSpPr/>
          <p:nvPr/>
        </p:nvSpPr>
        <p:spPr>
          <a:xfrm flipH="false" flipV="false" rot="0">
            <a:off x="1695571" y="5480722"/>
            <a:ext cx="8715997" cy="1561277"/>
          </a:xfrm>
          <a:custGeom>
            <a:avLst/>
            <a:gdLst/>
            <a:ahLst/>
            <a:cxnLst/>
            <a:rect r="r" b="b" t="t" l="l"/>
            <a:pathLst>
              <a:path h="1561277" w="8715997">
                <a:moveTo>
                  <a:pt x="0" y="0"/>
                </a:moveTo>
                <a:lnTo>
                  <a:pt x="8715997" y="0"/>
                </a:lnTo>
                <a:lnTo>
                  <a:pt x="8715997" y="1561277"/>
                </a:lnTo>
                <a:lnTo>
                  <a:pt x="0" y="1561277"/>
                </a:lnTo>
                <a:lnTo>
                  <a:pt x="0" y="0"/>
                </a:lnTo>
                <a:close/>
              </a:path>
            </a:pathLst>
          </a:custGeom>
          <a:blipFill>
            <a:blip r:embed="rId17"/>
            <a:stretch>
              <a:fillRect l="0" t="0" r="0" b="0"/>
            </a:stretch>
          </a:blipFill>
        </p:spPr>
      </p:sp>
      <p:sp>
        <p:nvSpPr>
          <p:cNvPr name="TextBox 25" id="25"/>
          <p:cNvSpPr txBox="true"/>
          <p:nvPr/>
        </p:nvSpPr>
        <p:spPr>
          <a:xfrm rot="0">
            <a:off x="1695571" y="1539048"/>
            <a:ext cx="10949445" cy="1133475"/>
          </a:xfrm>
          <a:prstGeom prst="rect">
            <a:avLst/>
          </a:prstGeom>
        </p:spPr>
        <p:txBody>
          <a:bodyPr anchor="t" rtlCol="false" tIns="0" lIns="0" bIns="0" rIns="0">
            <a:spAutoFit/>
          </a:bodyPr>
          <a:lstStyle/>
          <a:p>
            <a:pPr algn="l">
              <a:lnSpc>
                <a:spcPts val="4560"/>
              </a:lnSpc>
            </a:pPr>
            <a:r>
              <a:rPr lang="en-US" sz="3800">
                <a:solidFill>
                  <a:srgbClr val="040912"/>
                </a:solidFill>
                <a:latin typeface="League Spartan"/>
                <a:ea typeface="League Spartan"/>
                <a:cs typeface="League Spartan"/>
                <a:sym typeface="League Spartan"/>
              </a:rPr>
              <a:t>EXPLORATORY DATA ANALYSIS </a:t>
            </a:r>
          </a:p>
          <a:p>
            <a:pPr algn="l">
              <a:lnSpc>
                <a:spcPts val="4560"/>
              </a:lnSpc>
            </a:pPr>
            <a:r>
              <a:rPr lang="en-US" sz="3800">
                <a:solidFill>
                  <a:srgbClr val="040912"/>
                </a:solidFill>
                <a:latin typeface="League Spartan"/>
                <a:ea typeface="League Spartan"/>
                <a:cs typeface="League Spartan"/>
                <a:sym typeface="League Spartan"/>
              </a:rPr>
              <a:t>(EDA)</a:t>
            </a:r>
          </a:p>
        </p:txBody>
      </p:sp>
      <p:sp>
        <p:nvSpPr>
          <p:cNvPr name="TextBox 26" id="26"/>
          <p:cNvSpPr txBox="true"/>
          <p:nvPr/>
        </p:nvSpPr>
        <p:spPr>
          <a:xfrm rot="0">
            <a:off x="1695571" y="2811392"/>
            <a:ext cx="2772195" cy="432435"/>
          </a:xfrm>
          <a:prstGeom prst="rect">
            <a:avLst/>
          </a:prstGeom>
        </p:spPr>
        <p:txBody>
          <a:bodyPr anchor="t" rtlCol="false" tIns="0" lIns="0" bIns="0" rIns="0">
            <a:spAutoFit/>
          </a:bodyPr>
          <a:lstStyle/>
          <a:p>
            <a:pPr algn="l">
              <a:lnSpc>
                <a:spcPts val="3600"/>
              </a:lnSpc>
            </a:pPr>
            <a:r>
              <a:rPr lang="en-US" sz="2400" b="true">
                <a:solidFill>
                  <a:srgbClr val="0B315E"/>
                </a:solidFill>
                <a:latin typeface="Montserrat Bold"/>
                <a:ea typeface="Montserrat Bold"/>
                <a:cs typeface="Montserrat Bold"/>
                <a:sym typeface="Montserrat Bold"/>
              </a:rPr>
              <a:t>Spliting the Data</a:t>
            </a:r>
          </a:p>
        </p:txBody>
      </p:sp>
      <p:sp>
        <p:nvSpPr>
          <p:cNvPr name="TextBox 27" id="27"/>
          <p:cNvSpPr txBox="true"/>
          <p:nvPr/>
        </p:nvSpPr>
        <p:spPr>
          <a:xfrm rot="0">
            <a:off x="1695571" y="4893945"/>
            <a:ext cx="5935308" cy="432435"/>
          </a:xfrm>
          <a:prstGeom prst="rect">
            <a:avLst/>
          </a:prstGeom>
        </p:spPr>
        <p:txBody>
          <a:bodyPr anchor="t" rtlCol="false" tIns="0" lIns="0" bIns="0" rIns="0">
            <a:spAutoFit/>
          </a:bodyPr>
          <a:lstStyle/>
          <a:p>
            <a:pPr algn="l">
              <a:lnSpc>
                <a:spcPts val="3600"/>
              </a:lnSpc>
            </a:pPr>
            <a:r>
              <a:rPr lang="en-US" sz="2400" b="true">
                <a:solidFill>
                  <a:srgbClr val="0B315E"/>
                </a:solidFill>
                <a:latin typeface="Montserrat Bold"/>
                <a:ea typeface="Montserrat Bold"/>
                <a:cs typeface="Montserrat Bold"/>
                <a:sym typeface="Montserrat Bold"/>
              </a:rPr>
              <a:t>Accuracy Model Random Forest</a:t>
            </a:r>
          </a:p>
        </p:txBody>
      </p:sp>
      <p:sp>
        <p:nvSpPr>
          <p:cNvPr name="TextBox 28" id="28"/>
          <p:cNvSpPr txBox="true"/>
          <p:nvPr/>
        </p:nvSpPr>
        <p:spPr>
          <a:xfrm rot="0">
            <a:off x="1695571" y="7184874"/>
            <a:ext cx="8715997" cy="1346835"/>
          </a:xfrm>
          <a:prstGeom prst="rect">
            <a:avLst/>
          </a:prstGeom>
        </p:spPr>
        <p:txBody>
          <a:bodyPr anchor="t" rtlCol="false" tIns="0" lIns="0" bIns="0" rIns="0">
            <a:spAutoFit/>
          </a:bodyPr>
          <a:lstStyle/>
          <a:p>
            <a:pPr algn="just">
              <a:lnSpc>
                <a:spcPts val="3600"/>
              </a:lnSpc>
            </a:pPr>
            <a:r>
              <a:rPr lang="en-US" sz="2400">
                <a:solidFill>
                  <a:srgbClr val="0B315E"/>
                </a:solidFill>
                <a:latin typeface="Montserrat"/>
                <a:ea typeface="Montserrat"/>
                <a:cs typeface="Montserrat"/>
                <a:sym typeface="Montserrat"/>
              </a:rPr>
              <a:t>The model shows an accuracy rate of 96.4%, which means the Random Forest algorithm is very good at classifying cancer as malignant and benign.</a:t>
            </a:r>
          </a:p>
        </p:txBody>
      </p:sp>
      <p:sp>
        <p:nvSpPr>
          <p:cNvPr name="TextBox 29" id="29"/>
          <p:cNvSpPr txBox="true"/>
          <p:nvPr/>
        </p:nvSpPr>
        <p:spPr>
          <a:xfrm rot="0">
            <a:off x="11118651" y="6338807"/>
            <a:ext cx="6140649" cy="1804035"/>
          </a:xfrm>
          <a:prstGeom prst="rect">
            <a:avLst/>
          </a:prstGeom>
        </p:spPr>
        <p:txBody>
          <a:bodyPr anchor="t" rtlCol="false" tIns="0" lIns="0" bIns="0" rIns="0">
            <a:spAutoFit/>
          </a:bodyPr>
          <a:lstStyle/>
          <a:p>
            <a:pPr algn="just">
              <a:lnSpc>
                <a:spcPts val="3600"/>
              </a:lnSpc>
            </a:pPr>
            <a:r>
              <a:rPr lang="en-US" sz="2400">
                <a:solidFill>
                  <a:srgbClr val="0B315E"/>
                </a:solidFill>
                <a:latin typeface="Montserrat"/>
                <a:ea typeface="Montserrat"/>
                <a:cs typeface="Montserrat"/>
                <a:sym typeface="Montserrat"/>
              </a:rPr>
              <a:t>train a Random Forest model using training data to be used for prediction and evaluation accuracy.</a:t>
            </a:r>
          </a:p>
          <a:p>
            <a:pPr algn="just">
              <a:lnSpc>
                <a:spcPts val="360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5265668" y="774490"/>
            <a:ext cx="1484991" cy="1503869"/>
          </a:xfrm>
          <a:custGeom>
            <a:avLst/>
            <a:gdLst/>
            <a:ahLst/>
            <a:cxnLst/>
            <a:rect r="r" b="b" t="t" l="l"/>
            <a:pathLst>
              <a:path h="1503869" w="1484991">
                <a:moveTo>
                  <a:pt x="0" y="0"/>
                </a:moveTo>
                <a:lnTo>
                  <a:pt x="1484991" y="0"/>
                </a:lnTo>
                <a:lnTo>
                  <a:pt x="1484991" y="1503869"/>
                </a:lnTo>
                <a:lnTo>
                  <a:pt x="0" y="1503869"/>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grpSp>
        <p:nvGrpSpPr>
          <p:cNvPr name="Group 4" id="4"/>
          <p:cNvGrpSpPr/>
          <p:nvPr/>
        </p:nvGrpSpPr>
        <p:grpSpPr>
          <a:xfrm rot="0">
            <a:off x="15045198" y="-2666790"/>
            <a:ext cx="4428203" cy="4428203"/>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773269" y="6136174"/>
            <a:ext cx="1546538" cy="1566198"/>
          </a:xfrm>
          <a:custGeom>
            <a:avLst/>
            <a:gdLst/>
            <a:ahLst/>
            <a:cxnLst/>
            <a:rect r="r" b="b" t="t" l="l"/>
            <a:pathLst>
              <a:path h="1566198" w="1546538">
                <a:moveTo>
                  <a:pt x="0" y="0"/>
                </a:moveTo>
                <a:lnTo>
                  <a:pt x="1546538" y="0"/>
                </a:lnTo>
                <a:lnTo>
                  <a:pt x="1546538" y="1566198"/>
                </a:lnTo>
                <a:lnTo>
                  <a:pt x="0" y="1566198"/>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sp>
        <p:nvSpPr>
          <p:cNvPr name="Freeform 8" id="8"/>
          <p:cNvSpPr/>
          <p:nvPr/>
        </p:nvSpPr>
        <p:spPr>
          <a:xfrm flipH="false" flipV="false" rot="0">
            <a:off x="7533214" y="-2082331"/>
            <a:ext cx="4473386" cy="4054006"/>
          </a:xfrm>
          <a:custGeom>
            <a:avLst/>
            <a:gdLst/>
            <a:ahLst/>
            <a:cxnLst/>
            <a:rect r="r" b="b" t="t" l="l"/>
            <a:pathLst>
              <a:path h="4054006" w="4473386">
                <a:moveTo>
                  <a:pt x="0" y="0"/>
                </a:moveTo>
                <a:lnTo>
                  <a:pt x="4473387" y="0"/>
                </a:lnTo>
                <a:lnTo>
                  <a:pt x="4473387" y="4054006"/>
                </a:lnTo>
                <a:lnTo>
                  <a:pt x="0" y="4054006"/>
                </a:lnTo>
                <a:lnTo>
                  <a:pt x="0" y="0"/>
                </a:lnTo>
                <a:close/>
              </a:path>
            </a:pathLst>
          </a:custGeom>
          <a:blipFill>
            <a:blip r:embed="rId5">
              <a:alphaModFix amt="19999"/>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6993680" y="7313043"/>
            <a:ext cx="3775294" cy="4054006"/>
          </a:xfrm>
          <a:custGeom>
            <a:avLst/>
            <a:gdLst/>
            <a:ahLst/>
            <a:cxnLst/>
            <a:rect r="r" b="b" t="t" l="l"/>
            <a:pathLst>
              <a:path h="4054006" w="3775294">
                <a:moveTo>
                  <a:pt x="0" y="0"/>
                </a:moveTo>
                <a:lnTo>
                  <a:pt x="3775294" y="0"/>
                </a:lnTo>
                <a:lnTo>
                  <a:pt x="3775294" y="4054007"/>
                </a:lnTo>
                <a:lnTo>
                  <a:pt x="0" y="4054007"/>
                </a:lnTo>
                <a:lnTo>
                  <a:pt x="0" y="0"/>
                </a:lnTo>
                <a:close/>
              </a:path>
            </a:pathLst>
          </a:custGeom>
          <a:blipFill>
            <a:blip r:embed="rId7">
              <a:alphaModFix amt="19999"/>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0" y="0"/>
            <a:ext cx="7085539" cy="586451"/>
            <a:chOff x="0" y="0"/>
            <a:chExt cx="1866150" cy="154456"/>
          </a:xfrm>
        </p:grpSpPr>
        <p:sp>
          <p:nvSpPr>
            <p:cNvPr name="Freeform 11" id="11"/>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2" id="12"/>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3" id="13"/>
          <p:cNvGrpSpPr/>
          <p:nvPr/>
        </p:nvGrpSpPr>
        <p:grpSpPr>
          <a:xfrm rot="0">
            <a:off x="11202461" y="9700549"/>
            <a:ext cx="7085539" cy="586451"/>
            <a:chOff x="0" y="0"/>
            <a:chExt cx="1866150" cy="154456"/>
          </a:xfrm>
        </p:grpSpPr>
        <p:sp>
          <p:nvSpPr>
            <p:cNvPr name="Freeform 14" id="14"/>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5" id="15"/>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16" id="16"/>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8132136" y="2860755"/>
            <a:ext cx="7847352" cy="2536148"/>
          </a:xfrm>
          <a:custGeom>
            <a:avLst/>
            <a:gdLst/>
            <a:ahLst/>
            <a:cxnLst/>
            <a:rect r="r" b="b" t="t" l="l"/>
            <a:pathLst>
              <a:path h="2536148" w="7847352">
                <a:moveTo>
                  <a:pt x="0" y="0"/>
                </a:moveTo>
                <a:lnTo>
                  <a:pt x="7847352" y="0"/>
                </a:lnTo>
                <a:lnTo>
                  <a:pt x="7847352" y="2536148"/>
                </a:lnTo>
                <a:lnTo>
                  <a:pt x="0" y="2536148"/>
                </a:lnTo>
                <a:lnTo>
                  <a:pt x="0" y="0"/>
                </a:lnTo>
                <a:close/>
              </a:path>
            </a:pathLst>
          </a:custGeom>
          <a:blipFill>
            <a:blip r:embed="rId11"/>
            <a:stretch>
              <a:fillRect l="0" t="-122957" r="0" b="0"/>
            </a:stretch>
          </a:blipFill>
        </p:spPr>
      </p:sp>
      <p:sp>
        <p:nvSpPr>
          <p:cNvPr name="Freeform 18" id="18"/>
          <p:cNvSpPr/>
          <p:nvPr/>
        </p:nvSpPr>
        <p:spPr>
          <a:xfrm flipH="false" flipV="false" rot="0">
            <a:off x="1262667" y="2860755"/>
            <a:ext cx="6380072" cy="5466594"/>
          </a:xfrm>
          <a:custGeom>
            <a:avLst/>
            <a:gdLst/>
            <a:ahLst/>
            <a:cxnLst/>
            <a:rect r="r" b="b" t="t" l="l"/>
            <a:pathLst>
              <a:path h="5466594" w="6380072">
                <a:moveTo>
                  <a:pt x="0" y="0"/>
                </a:moveTo>
                <a:lnTo>
                  <a:pt x="6380071" y="0"/>
                </a:lnTo>
                <a:lnTo>
                  <a:pt x="6380071" y="5466593"/>
                </a:lnTo>
                <a:lnTo>
                  <a:pt x="0" y="5466593"/>
                </a:lnTo>
                <a:lnTo>
                  <a:pt x="0" y="0"/>
                </a:lnTo>
                <a:close/>
              </a:path>
            </a:pathLst>
          </a:custGeom>
          <a:blipFill>
            <a:blip r:embed="rId12"/>
            <a:stretch>
              <a:fillRect l="0" t="0" r="0" b="0"/>
            </a:stretch>
          </a:blipFill>
        </p:spPr>
      </p:sp>
      <p:sp>
        <p:nvSpPr>
          <p:cNvPr name="TextBox 19" id="19"/>
          <p:cNvSpPr txBox="true"/>
          <p:nvPr/>
        </p:nvSpPr>
        <p:spPr>
          <a:xfrm rot="0">
            <a:off x="1262667" y="925809"/>
            <a:ext cx="10949445" cy="1133475"/>
          </a:xfrm>
          <a:prstGeom prst="rect">
            <a:avLst/>
          </a:prstGeom>
        </p:spPr>
        <p:txBody>
          <a:bodyPr anchor="t" rtlCol="false" tIns="0" lIns="0" bIns="0" rIns="0">
            <a:spAutoFit/>
          </a:bodyPr>
          <a:lstStyle/>
          <a:p>
            <a:pPr algn="l">
              <a:lnSpc>
                <a:spcPts val="4560"/>
              </a:lnSpc>
            </a:pPr>
            <a:r>
              <a:rPr lang="en-US" sz="3800">
                <a:solidFill>
                  <a:srgbClr val="040912"/>
                </a:solidFill>
                <a:latin typeface="League Spartan"/>
                <a:ea typeface="League Spartan"/>
                <a:cs typeface="League Spartan"/>
                <a:sym typeface="League Spartan"/>
              </a:rPr>
              <a:t>EXPLORATORY DATA ANALYSIS </a:t>
            </a:r>
          </a:p>
          <a:p>
            <a:pPr algn="l">
              <a:lnSpc>
                <a:spcPts val="4560"/>
              </a:lnSpc>
            </a:pPr>
            <a:r>
              <a:rPr lang="en-US" sz="3800">
                <a:solidFill>
                  <a:srgbClr val="040912"/>
                </a:solidFill>
                <a:latin typeface="League Spartan"/>
                <a:ea typeface="League Spartan"/>
                <a:cs typeface="League Spartan"/>
                <a:sym typeface="League Spartan"/>
              </a:rPr>
              <a:t>(EDA)</a:t>
            </a:r>
          </a:p>
        </p:txBody>
      </p:sp>
      <p:sp>
        <p:nvSpPr>
          <p:cNvPr name="TextBox 20" id="20"/>
          <p:cNvSpPr txBox="true"/>
          <p:nvPr/>
        </p:nvSpPr>
        <p:spPr>
          <a:xfrm rot="0">
            <a:off x="1262667" y="2211684"/>
            <a:ext cx="2772195" cy="432435"/>
          </a:xfrm>
          <a:prstGeom prst="rect">
            <a:avLst/>
          </a:prstGeom>
        </p:spPr>
        <p:txBody>
          <a:bodyPr anchor="t" rtlCol="false" tIns="0" lIns="0" bIns="0" rIns="0">
            <a:spAutoFit/>
          </a:bodyPr>
          <a:lstStyle/>
          <a:p>
            <a:pPr algn="l">
              <a:lnSpc>
                <a:spcPts val="3600"/>
              </a:lnSpc>
            </a:pPr>
            <a:r>
              <a:rPr lang="en-US" sz="2400" b="true">
                <a:solidFill>
                  <a:srgbClr val="0B315E"/>
                </a:solidFill>
                <a:latin typeface="Montserrat Bold"/>
                <a:ea typeface="Montserrat Bold"/>
                <a:cs typeface="Montserrat Bold"/>
                <a:sym typeface="Montserrat Bold"/>
              </a:rPr>
              <a:t>Confusion Matrix</a:t>
            </a:r>
          </a:p>
        </p:txBody>
      </p:sp>
      <p:sp>
        <p:nvSpPr>
          <p:cNvPr name="TextBox 21" id="21"/>
          <p:cNvSpPr txBox="true"/>
          <p:nvPr/>
        </p:nvSpPr>
        <p:spPr>
          <a:xfrm rot="0">
            <a:off x="8128513" y="5898337"/>
            <a:ext cx="7616503" cy="1804035"/>
          </a:xfrm>
          <a:prstGeom prst="rect">
            <a:avLst/>
          </a:prstGeom>
        </p:spPr>
        <p:txBody>
          <a:bodyPr anchor="t" rtlCol="false" tIns="0" lIns="0" bIns="0" rIns="0">
            <a:spAutoFit/>
          </a:bodyPr>
          <a:lstStyle/>
          <a:p>
            <a:pPr algn="just">
              <a:lnSpc>
                <a:spcPts val="3600"/>
              </a:lnSpc>
            </a:pPr>
            <a:r>
              <a:rPr lang="en-US" sz="2400">
                <a:solidFill>
                  <a:srgbClr val="0B315E"/>
                </a:solidFill>
                <a:latin typeface="Montserrat"/>
                <a:ea typeface="Montserrat"/>
                <a:cs typeface="Montserrat"/>
                <a:sym typeface="Montserrat"/>
              </a:rPr>
              <a:t>The confusion matrix shows that there are 40 samples declared malignant and 70 benign samples, with an f1-score accuracy level of 96% and a total number of samples tested is 114.</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240318" y="883434"/>
            <a:ext cx="1578654" cy="1598722"/>
          </a:xfrm>
          <a:custGeom>
            <a:avLst/>
            <a:gdLst/>
            <a:ahLst/>
            <a:cxnLst/>
            <a:rect r="r" b="b" t="t" l="l"/>
            <a:pathLst>
              <a:path h="1598722" w="1578654">
                <a:moveTo>
                  <a:pt x="0" y="0"/>
                </a:moveTo>
                <a:lnTo>
                  <a:pt x="1578654" y="0"/>
                </a:lnTo>
                <a:lnTo>
                  <a:pt x="1578654" y="1598722"/>
                </a:lnTo>
                <a:lnTo>
                  <a:pt x="0" y="1598722"/>
                </a:lnTo>
                <a:lnTo>
                  <a:pt x="0" y="0"/>
                </a:lnTo>
                <a:close/>
              </a:path>
            </a:pathLst>
          </a:custGeom>
          <a:blipFill>
            <a:blip r:embed="rId3">
              <a:extLst>
                <a:ext uri="{96DAC541-7B7A-43D3-8B79-37D633B846F1}">
                  <asvg:svgBlip xmlns:asvg="http://schemas.microsoft.com/office/drawing/2016/SVG/main" r:embed="rId4"/>
                </a:ext>
              </a:extLst>
            </a:blip>
            <a:stretch>
              <a:fillRect l="0" t="-23504" r="-25074" b="0"/>
            </a:stretch>
          </a:blipFill>
        </p:spPr>
      </p:sp>
      <p:grpSp>
        <p:nvGrpSpPr>
          <p:cNvPr name="Group 4" id="4"/>
          <p:cNvGrpSpPr/>
          <p:nvPr/>
        </p:nvGrpSpPr>
        <p:grpSpPr>
          <a:xfrm rot="0">
            <a:off x="-640779" y="6727335"/>
            <a:ext cx="5195280" cy="519528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7" id="7"/>
          <p:cNvSpPr/>
          <p:nvPr/>
        </p:nvSpPr>
        <p:spPr>
          <a:xfrm flipH="false" flipV="false" rot="0">
            <a:off x="934546" y="8507877"/>
            <a:ext cx="2246053" cy="1878262"/>
          </a:xfrm>
          <a:custGeom>
            <a:avLst/>
            <a:gdLst/>
            <a:ahLst/>
            <a:cxnLst/>
            <a:rect r="r" b="b" t="t" l="l"/>
            <a:pathLst>
              <a:path h="1878262" w="2246053">
                <a:moveTo>
                  <a:pt x="0" y="0"/>
                </a:moveTo>
                <a:lnTo>
                  <a:pt x="2246054" y="0"/>
                </a:lnTo>
                <a:lnTo>
                  <a:pt x="2246054" y="1878262"/>
                </a:lnTo>
                <a:lnTo>
                  <a:pt x="0" y="18782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128457" y="1096476"/>
            <a:ext cx="10031086" cy="971550"/>
          </a:xfrm>
          <a:prstGeom prst="rect">
            <a:avLst/>
          </a:prstGeom>
        </p:spPr>
        <p:txBody>
          <a:bodyPr anchor="t" rtlCol="false" tIns="0" lIns="0" bIns="0" rIns="0">
            <a:spAutoFit/>
          </a:bodyPr>
          <a:lstStyle/>
          <a:p>
            <a:pPr algn="ctr">
              <a:lnSpc>
                <a:spcPts val="7679"/>
              </a:lnSpc>
            </a:pPr>
            <a:r>
              <a:rPr lang="en-US" sz="6399">
                <a:solidFill>
                  <a:srgbClr val="040912"/>
                </a:solidFill>
                <a:latin typeface="League Spartan"/>
                <a:ea typeface="League Spartan"/>
                <a:cs typeface="League Spartan"/>
                <a:sym typeface="League Spartan"/>
              </a:rPr>
              <a:t>CONCLUSION</a:t>
            </a:r>
          </a:p>
        </p:txBody>
      </p:sp>
      <p:grpSp>
        <p:nvGrpSpPr>
          <p:cNvPr name="Group 9" id="9"/>
          <p:cNvGrpSpPr/>
          <p:nvPr/>
        </p:nvGrpSpPr>
        <p:grpSpPr>
          <a:xfrm rot="0">
            <a:off x="16123837" y="-1680039"/>
            <a:ext cx="3811614" cy="38116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EBFD0"/>
            </a:solidFill>
          </p:spPr>
        </p:sp>
        <p:sp>
          <p:nvSpPr>
            <p:cNvPr name="TextBox 11" id="11"/>
            <p:cNvSpPr txBox="true"/>
            <p:nvPr/>
          </p:nvSpPr>
          <p:spPr>
            <a:xfrm>
              <a:off x="76200" y="19050"/>
              <a:ext cx="660400" cy="717550"/>
            </a:xfrm>
            <a:prstGeom prst="rect">
              <a:avLst/>
            </a:prstGeom>
          </p:spPr>
          <p:txBody>
            <a:bodyPr anchor="ctr" rtlCol="false" tIns="50800" lIns="50800" bIns="50800" rIns="50800"/>
            <a:lstStyle/>
            <a:p>
              <a:pPr algn="ctr">
                <a:lnSpc>
                  <a:spcPts val="3640"/>
                </a:lnSpc>
              </a:pPr>
            </a:p>
          </p:txBody>
        </p:sp>
      </p:grpSp>
      <p:sp>
        <p:nvSpPr>
          <p:cNvPr name="Freeform 12" id="12"/>
          <p:cNvSpPr/>
          <p:nvPr/>
        </p:nvSpPr>
        <p:spPr>
          <a:xfrm flipH="false" flipV="false" rot="0">
            <a:off x="15964382" y="773115"/>
            <a:ext cx="1530705" cy="646723"/>
          </a:xfrm>
          <a:custGeom>
            <a:avLst/>
            <a:gdLst/>
            <a:ahLst/>
            <a:cxnLst/>
            <a:rect r="r" b="b" t="t" l="l"/>
            <a:pathLst>
              <a:path h="646723" w="1530705">
                <a:moveTo>
                  <a:pt x="0" y="0"/>
                </a:moveTo>
                <a:lnTo>
                  <a:pt x="1530705" y="0"/>
                </a:lnTo>
                <a:lnTo>
                  <a:pt x="1530705" y="646723"/>
                </a:lnTo>
                <a:lnTo>
                  <a:pt x="0" y="6467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2560587">
            <a:off x="9455742" y="-1244373"/>
            <a:ext cx="4138436" cy="4034975"/>
          </a:xfrm>
          <a:custGeom>
            <a:avLst/>
            <a:gdLst/>
            <a:ahLst/>
            <a:cxnLst/>
            <a:rect r="r" b="b" t="t" l="l"/>
            <a:pathLst>
              <a:path h="4034975" w="4138436">
                <a:moveTo>
                  <a:pt x="0" y="0"/>
                </a:moveTo>
                <a:lnTo>
                  <a:pt x="4138436" y="0"/>
                </a:lnTo>
                <a:lnTo>
                  <a:pt x="4138436" y="4034975"/>
                </a:lnTo>
                <a:lnTo>
                  <a:pt x="0" y="4034975"/>
                </a:lnTo>
                <a:lnTo>
                  <a:pt x="0" y="0"/>
                </a:lnTo>
                <a:close/>
              </a:path>
            </a:pathLst>
          </a:custGeom>
          <a:blipFill>
            <a:blip r:embed="rId9">
              <a:alphaModFix amt="19999"/>
              <a:extLst>
                <a:ext uri="{96DAC541-7B7A-43D3-8B79-37D633B846F1}">
                  <asvg:svgBlip xmlns:asvg="http://schemas.microsoft.com/office/drawing/2016/SVG/main" r:embed="rId10"/>
                </a:ext>
              </a:extLst>
            </a:blip>
            <a:stretch>
              <a:fillRect l="0" t="0" r="0" b="0"/>
            </a:stretch>
          </a:blipFill>
        </p:spPr>
      </p:sp>
      <p:sp>
        <p:nvSpPr>
          <p:cNvPr name="Freeform 14" id="14"/>
          <p:cNvSpPr/>
          <p:nvPr/>
        </p:nvSpPr>
        <p:spPr>
          <a:xfrm flipH="false" flipV="false" rot="0">
            <a:off x="15583517" y="7549995"/>
            <a:ext cx="3823139" cy="4034975"/>
          </a:xfrm>
          <a:custGeom>
            <a:avLst/>
            <a:gdLst/>
            <a:ahLst/>
            <a:cxnLst/>
            <a:rect r="r" b="b" t="t" l="l"/>
            <a:pathLst>
              <a:path h="4034975" w="3823139">
                <a:moveTo>
                  <a:pt x="0" y="0"/>
                </a:moveTo>
                <a:lnTo>
                  <a:pt x="3823139" y="0"/>
                </a:lnTo>
                <a:lnTo>
                  <a:pt x="3823139" y="4034975"/>
                </a:lnTo>
                <a:lnTo>
                  <a:pt x="0" y="4034975"/>
                </a:lnTo>
                <a:lnTo>
                  <a:pt x="0" y="0"/>
                </a:lnTo>
                <a:close/>
              </a:path>
            </a:pathLst>
          </a:custGeom>
          <a:blipFill>
            <a:blip r:embed="rId11">
              <a:alphaModFix amt="19999"/>
              <a:extLst>
                <a:ext uri="{96DAC541-7B7A-43D3-8B79-37D633B846F1}">
                  <asvg:svgBlip xmlns:asvg="http://schemas.microsoft.com/office/drawing/2016/SVG/main" r:embed="rId12"/>
                </a:ext>
              </a:extLst>
            </a:blip>
            <a:stretch>
              <a:fillRect l="0" t="0" r="0" b="0"/>
            </a:stretch>
          </a:blipFill>
        </p:spPr>
      </p:sp>
      <p:grpSp>
        <p:nvGrpSpPr>
          <p:cNvPr name="Group 15" id="15"/>
          <p:cNvGrpSpPr/>
          <p:nvPr/>
        </p:nvGrpSpPr>
        <p:grpSpPr>
          <a:xfrm rot="0">
            <a:off x="0" y="0"/>
            <a:ext cx="7085539" cy="586451"/>
            <a:chOff x="0" y="0"/>
            <a:chExt cx="1866150" cy="154456"/>
          </a:xfrm>
        </p:grpSpPr>
        <p:sp>
          <p:nvSpPr>
            <p:cNvPr name="Freeform 16" id="16"/>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17" id="17"/>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grpSp>
        <p:nvGrpSpPr>
          <p:cNvPr name="Group 18" id="18"/>
          <p:cNvGrpSpPr/>
          <p:nvPr/>
        </p:nvGrpSpPr>
        <p:grpSpPr>
          <a:xfrm rot="0">
            <a:off x="11202461" y="9700549"/>
            <a:ext cx="7085539" cy="586451"/>
            <a:chOff x="0" y="0"/>
            <a:chExt cx="1866150" cy="154456"/>
          </a:xfrm>
        </p:grpSpPr>
        <p:sp>
          <p:nvSpPr>
            <p:cNvPr name="Freeform 19" id="19"/>
            <p:cNvSpPr/>
            <p:nvPr/>
          </p:nvSpPr>
          <p:spPr>
            <a:xfrm flipH="false" flipV="false" rot="0">
              <a:off x="0" y="0"/>
              <a:ext cx="1866150" cy="154456"/>
            </a:xfrm>
            <a:custGeom>
              <a:avLst/>
              <a:gdLst/>
              <a:ahLst/>
              <a:cxnLst/>
              <a:rect r="r" b="b" t="t" l="l"/>
              <a:pathLst>
                <a:path h="154456" w="1866150">
                  <a:moveTo>
                    <a:pt x="0" y="0"/>
                  </a:moveTo>
                  <a:lnTo>
                    <a:pt x="1866150" y="0"/>
                  </a:lnTo>
                  <a:lnTo>
                    <a:pt x="1866150" y="154456"/>
                  </a:lnTo>
                  <a:lnTo>
                    <a:pt x="0" y="154456"/>
                  </a:lnTo>
                  <a:close/>
                </a:path>
              </a:pathLst>
            </a:custGeom>
            <a:solidFill>
              <a:srgbClr val="6EBFD0"/>
            </a:solidFill>
          </p:spPr>
        </p:sp>
        <p:sp>
          <p:nvSpPr>
            <p:cNvPr name="TextBox 20" id="20"/>
            <p:cNvSpPr txBox="true"/>
            <p:nvPr/>
          </p:nvSpPr>
          <p:spPr>
            <a:xfrm>
              <a:off x="0" y="-47625"/>
              <a:ext cx="1866150" cy="202081"/>
            </a:xfrm>
            <a:prstGeom prst="rect">
              <a:avLst/>
            </a:prstGeom>
          </p:spPr>
          <p:txBody>
            <a:bodyPr anchor="ctr" rtlCol="false" tIns="50800" lIns="50800" bIns="50800" rIns="50800"/>
            <a:lstStyle/>
            <a:p>
              <a:pPr algn="ctr">
                <a:lnSpc>
                  <a:spcPts val="3640"/>
                </a:lnSpc>
              </a:pPr>
            </a:p>
          </p:txBody>
        </p:sp>
      </p:grpSp>
      <p:sp>
        <p:nvSpPr>
          <p:cNvPr name="Freeform 21" id="21"/>
          <p:cNvSpPr/>
          <p:nvPr/>
        </p:nvSpPr>
        <p:spPr>
          <a:xfrm flipH="false" flipV="false" rot="-5400000">
            <a:off x="15222781" y="5829701"/>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22" id="22"/>
          <p:cNvSpPr/>
          <p:nvPr/>
        </p:nvSpPr>
        <p:spPr>
          <a:xfrm flipH="false" flipV="false" rot="-5400000">
            <a:off x="-3156901" y="3593980"/>
            <a:ext cx="6222120" cy="863319"/>
          </a:xfrm>
          <a:custGeom>
            <a:avLst/>
            <a:gdLst/>
            <a:ahLst/>
            <a:cxnLst/>
            <a:rect r="r" b="b" t="t" l="l"/>
            <a:pathLst>
              <a:path h="863319" w="6222120">
                <a:moveTo>
                  <a:pt x="0" y="0"/>
                </a:moveTo>
                <a:lnTo>
                  <a:pt x="6222120" y="0"/>
                </a:lnTo>
                <a:lnTo>
                  <a:pt x="6222120" y="863319"/>
                </a:lnTo>
                <a:lnTo>
                  <a:pt x="0" y="86331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grpSp>
        <p:nvGrpSpPr>
          <p:cNvPr name="Group 23" id="23"/>
          <p:cNvGrpSpPr/>
          <p:nvPr/>
        </p:nvGrpSpPr>
        <p:grpSpPr>
          <a:xfrm rot="0">
            <a:off x="3570451" y="3150301"/>
            <a:ext cx="12553387" cy="4527003"/>
            <a:chOff x="0" y="0"/>
            <a:chExt cx="3306242" cy="1192297"/>
          </a:xfrm>
        </p:grpSpPr>
        <p:sp>
          <p:nvSpPr>
            <p:cNvPr name="Freeform 24" id="24"/>
            <p:cNvSpPr/>
            <p:nvPr/>
          </p:nvSpPr>
          <p:spPr>
            <a:xfrm flipH="false" flipV="false" rot="0">
              <a:off x="0" y="0"/>
              <a:ext cx="3306242" cy="1192297"/>
            </a:xfrm>
            <a:custGeom>
              <a:avLst/>
              <a:gdLst/>
              <a:ahLst/>
              <a:cxnLst/>
              <a:rect r="r" b="b" t="t" l="l"/>
              <a:pathLst>
                <a:path h="1192297" w="3306242">
                  <a:moveTo>
                    <a:pt x="0" y="0"/>
                  </a:moveTo>
                  <a:lnTo>
                    <a:pt x="3306242" y="0"/>
                  </a:lnTo>
                  <a:lnTo>
                    <a:pt x="3306242" y="1192297"/>
                  </a:lnTo>
                  <a:lnTo>
                    <a:pt x="0" y="1192297"/>
                  </a:lnTo>
                  <a:close/>
                </a:path>
              </a:pathLst>
            </a:custGeom>
            <a:solidFill>
              <a:srgbClr val="6EBFD0"/>
            </a:solidFill>
          </p:spPr>
        </p:sp>
        <p:sp>
          <p:nvSpPr>
            <p:cNvPr name="TextBox 25" id="25"/>
            <p:cNvSpPr txBox="true"/>
            <p:nvPr/>
          </p:nvSpPr>
          <p:spPr>
            <a:xfrm>
              <a:off x="0" y="-47625"/>
              <a:ext cx="3306242" cy="1239922"/>
            </a:xfrm>
            <a:prstGeom prst="rect">
              <a:avLst/>
            </a:prstGeom>
          </p:spPr>
          <p:txBody>
            <a:bodyPr anchor="ctr" rtlCol="false" tIns="50800" lIns="50800" bIns="50800" rIns="50800"/>
            <a:lstStyle/>
            <a:p>
              <a:pPr algn="ctr">
                <a:lnSpc>
                  <a:spcPts val="3640"/>
                </a:lnSpc>
              </a:pPr>
            </a:p>
          </p:txBody>
        </p:sp>
      </p:grpSp>
      <p:sp>
        <p:nvSpPr>
          <p:cNvPr name="TextBox 26" id="26"/>
          <p:cNvSpPr txBox="true"/>
          <p:nvPr/>
        </p:nvSpPr>
        <p:spPr>
          <a:xfrm rot="0">
            <a:off x="4128457" y="3668573"/>
            <a:ext cx="11511282" cy="3864830"/>
          </a:xfrm>
          <a:prstGeom prst="rect">
            <a:avLst/>
          </a:prstGeom>
        </p:spPr>
        <p:txBody>
          <a:bodyPr anchor="t" rtlCol="false" tIns="0" lIns="0" bIns="0" rIns="0">
            <a:spAutoFit/>
          </a:bodyPr>
          <a:lstStyle/>
          <a:p>
            <a:pPr algn="just" marL="552898" indent="-276449" lvl="1">
              <a:lnSpc>
                <a:spcPts val="3841"/>
              </a:lnSpc>
              <a:buFont typeface="Arial"/>
              <a:buChar char="•"/>
            </a:pPr>
            <a:r>
              <a:rPr lang="en-US" b="true" sz="2560">
                <a:solidFill>
                  <a:srgbClr val="0B315E"/>
                </a:solidFill>
                <a:latin typeface="Montserrat Bold"/>
                <a:ea typeface="Montserrat Bold"/>
                <a:cs typeface="Montserrat Bold"/>
                <a:sym typeface="Montserrat Bold"/>
              </a:rPr>
              <a:t>The random forest algorithm achieved an accuracy rate of 96.4% showing its reliability in predicting breast cancer datasets and grouping them into malignant and benign. Only 3 benign samples were incorrectly predicted as malignant and 1 malignant sample was incorrectly predicted as benign.</a:t>
            </a:r>
          </a:p>
          <a:p>
            <a:pPr algn="just" marL="552898" indent="-276449" lvl="1">
              <a:lnSpc>
                <a:spcPts val="3841"/>
              </a:lnSpc>
              <a:buFont typeface="Arial"/>
              <a:buChar char="•"/>
            </a:pPr>
            <a:r>
              <a:rPr lang="en-US" b="true" sz="2560">
                <a:solidFill>
                  <a:srgbClr val="0B315E"/>
                </a:solidFill>
                <a:latin typeface="Montserrat Bold"/>
                <a:ea typeface="Montserrat Bold"/>
                <a:cs typeface="Montserrat Bold"/>
                <a:sym typeface="Montserrat Bold"/>
              </a:rPr>
              <a:t>High precision, recall and F1-score of 96% indicate a stable and reliable model.</a:t>
            </a:r>
          </a:p>
          <a:p>
            <a:pPr algn="just">
              <a:lnSpc>
                <a:spcPts val="3841"/>
              </a:lnSpc>
            </a:pPr>
            <a:r>
              <a:rPr lang="en-US" b="true" sz="2560">
                <a:solidFill>
                  <a:srgbClr val="0B315E"/>
                </a:solidFill>
                <a:latin typeface="Montserrat Bold"/>
                <a:ea typeface="Montserrat Bold"/>
                <a:cs typeface="Montserrat Bold"/>
                <a:sym typeface="Montserrat Bold"/>
              </a:rPr>
              <a:t> </a:t>
            </a:r>
          </a:p>
        </p:txBody>
      </p:sp>
      <p:sp>
        <p:nvSpPr>
          <p:cNvPr name="Freeform 27" id="27"/>
          <p:cNvSpPr/>
          <p:nvPr/>
        </p:nvSpPr>
        <p:spPr>
          <a:xfrm flipH="false" flipV="false" rot="0">
            <a:off x="934546" y="586451"/>
            <a:ext cx="4950135" cy="4114800"/>
          </a:xfrm>
          <a:custGeom>
            <a:avLst/>
            <a:gdLst/>
            <a:ahLst/>
            <a:cxnLst/>
            <a:rect r="r" b="b" t="t" l="l"/>
            <a:pathLst>
              <a:path h="4114800" w="4950135">
                <a:moveTo>
                  <a:pt x="0" y="0"/>
                </a:moveTo>
                <a:lnTo>
                  <a:pt x="4950136" y="0"/>
                </a:lnTo>
                <a:lnTo>
                  <a:pt x="4950136"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DAGdYiwQMUk</dc:identifier>
  <dcterms:modified xsi:type="dcterms:W3CDTF">2011-08-01T06:04:30Z</dcterms:modified>
  <cp:revision>1</cp:revision>
  <dc:title>DIBIMBING_BREAST CANCER</dc:title>
</cp:coreProperties>
</file>